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1.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2.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69"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6858000" cy="9144000"/>
  <p:custDataLst>
    <p:tags r:id="rId17"/>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3" d="100"/>
          <a:sy n="93" d="100"/>
        </p:scale>
        <p:origin x="-1112"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interSettings" Target="printerSettings/printerSettings1.bin"/><Relationship Id="rId17" Type="http://schemas.openxmlformats.org/officeDocument/2006/relationships/tags" Target="tags/tag1.xml"/><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C8F407-B3C1-B844-8721-B63179F89C3E}" type="datetimeFigureOut">
              <a:rPr lang="en-US" smtClean="0"/>
              <a:t>1/25/17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EE5CCAB-7689-AB41-A2A5-50B85E6B4393}" type="slidenum">
              <a:rPr lang="en-US" smtClean="0"/>
              <a:t>‹#›</a:t>
            </a:fld>
            <a:endParaRPr lang="en-US"/>
          </a:p>
        </p:txBody>
      </p:sp>
    </p:spTree>
    <p:extLst>
      <p:ext uri="{BB962C8B-B14F-4D97-AF65-F5344CB8AC3E}">
        <p14:creationId xmlns:p14="http://schemas.microsoft.com/office/powerpoint/2010/main" val="135487236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Examine consumer surplus at various prices.</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EEE5CCAB-7689-AB41-A2A5-50B85E6B4393}" type="slidenum">
              <a:rPr lang="en-US" smtClean="0"/>
              <a:t>5</a:t>
            </a:fld>
            <a:endParaRPr lang="en-US"/>
          </a:p>
        </p:txBody>
      </p:sp>
    </p:spTree>
    <p:extLst>
      <p:ext uri="{BB962C8B-B14F-4D97-AF65-F5344CB8AC3E}">
        <p14:creationId xmlns:p14="http://schemas.microsoft.com/office/powerpoint/2010/main" val="6602582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difference between what you were willing to pay and what you paid for an item is consumer surplus.  If you purchased a ticket to a concert on campus with a student discount for $20 but you were willing to pay $25, you received a benefit in the form of consumer surplus of $5.  The different between what you were willing to accept and what you received from the sale of an item is producer surplus.  If you were moving out of your dorm room and sold an old chair for $15 but were willing to accept $5 just to get rid of it, you received a benefit in the form of producer surplus of $10.</a:t>
            </a:r>
          </a:p>
          <a:p>
            <a:endParaRPr lang="en-US" dirty="0"/>
          </a:p>
        </p:txBody>
      </p:sp>
      <p:sp>
        <p:nvSpPr>
          <p:cNvPr id="4" name="Slide Number Placeholder 3"/>
          <p:cNvSpPr>
            <a:spLocks noGrp="1"/>
          </p:cNvSpPr>
          <p:nvPr>
            <p:ph type="sldNum" sz="quarter" idx="10"/>
          </p:nvPr>
        </p:nvSpPr>
        <p:spPr/>
        <p:txBody>
          <a:bodyPr/>
          <a:lstStyle/>
          <a:p>
            <a:fld id="{EEE5CCAB-7689-AB41-A2A5-50B85E6B4393}" type="slidenum">
              <a:rPr lang="en-US" smtClean="0"/>
              <a:t>12</a:t>
            </a:fld>
            <a:endParaRPr lang="en-US"/>
          </a:p>
        </p:txBody>
      </p:sp>
    </p:spTree>
    <p:extLst>
      <p:ext uri="{BB962C8B-B14F-4D97-AF65-F5344CB8AC3E}">
        <p14:creationId xmlns:p14="http://schemas.microsoft.com/office/powerpoint/2010/main" val="32781219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57% of economists agree, 16% disagree, 27% are uncertain. This is the 'Ask the experts' feature in the textbook. </a:t>
            </a:r>
            <a:r>
              <a:rPr lang="en-US" sz="1200" kern="1200" smtClean="0">
                <a:solidFill>
                  <a:schemeClr val="tx1"/>
                </a:solidFill>
                <a:effectLst/>
                <a:latin typeface="+mn-lt"/>
                <a:ea typeface="+mn-ea"/>
                <a:cs typeface="+mn-cs"/>
              </a:rPr>
              <a:t>Source: IGM Economic Experts Panel, March 11, 2014.</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EE5CCAB-7689-AB41-A2A5-50B85E6B4393}" type="slidenum">
              <a:rPr lang="en-US" smtClean="0"/>
              <a:t>13</a:t>
            </a:fld>
            <a:endParaRPr lang="en-US"/>
          </a:p>
        </p:txBody>
      </p:sp>
    </p:spTree>
    <p:extLst>
      <p:ext uri="{BB962C8B-B14F-4D97-AF65-F5344CB8AC3E}">
        <p14:creationId xmlns:p14="http://schemas.microsoft.com/office/powerpoint/2010/main" val="40643801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7C3C8F7-BF3D-074E-A147-2BC0205C01FC}" type="datetimeFigureOut">
              <a:rPr lang="en-US" smtClean="0"/>
              <a:t>1/25/17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9260EF-421C-6F4C-B25F-E2C9E2619637}" type="slidenum">
              <a:rPr lang="en-US" smtClean="0"/>
              <a:t>‹#›</a:t>
            </a:fld>
            <a:endParaRPr lang="en-US"/>
          </a:p>
        </p:txBody>
      </p:sp>
    </p:spTree>
    <p:extLst>
      <p:ext uri="{BB962C8B-B14F-4D97-AF65-F5344CB8AC3E}">
        <p14:creationId xmlns:p14="http://schemas.microsoft.com/office/powerpoint/2010/main" val="33488197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C3C8F7-BF3D-074E-A147-2BC0205C01FC}" type="datetimeFigureOut">
              <a:rPr lang="en-US" smtClean="0"/>
              <a:t>1/25/17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9260EF-421C-6F4C-B25F-E2C9E2619637}" type="slidenum">
              <a:rPr lang="en-US" smtClean="0"/>
              <a:t>‹#›</a:t>
            </a:fld>
            <a:endParaRPr lang="en-US"/>
          </a:p>
        </p:txBody>
      </p:sp>
    </p:spTree>
    <p:extLst>
      <p:ext uri="{BB962C8B-B14F-4D97-AF65-F5344CB8AC3E}">
        <p14:creationId xmlns:p14="http://schemas.microsoft.com/office/powerpoint/2010/main" val="37916124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C3C8F7-BF3D-074E-A147-2BC0205C01FC}" type="datetimeFigureOut">
              <a:rPr lang="en-US" smtClean="0"/>
              <a:t>1/25/17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9260EF-421C-6F4C-B25F-E2C9E2619637}" type="slidenum">
              <a:rPr lang="en-US" smtClean="0"/>
              <a:t>‹#›</a:t>
            </a:fld>
            <a:endParaRPr lang="en-US"/>
          </a:p>
        </p:txBody>
      </p:sp>
    </p:spTree>
    <p:extLst>
      <p:ext uri="{BB962C8B-B14F-4D97-AF65-F5344CB8AC3E}">
        <p14:creationId xmlns:p14="http://schemas.microsoft.com/office/powerpoint/2010/main" val="29069207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C3C8F7-BF3D-074E-A147-2BC0205C01FC}" type="datetimeFigureOut">
              <a:rPr lang="en-US" smtClean="0"/>
              <a:t>1/25/17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9260EF-421C-6F4C-B25F-E2C9E2619637}" type="slidenum">
              <a:rPr lang="en-US" smtClean="0"/>
              <a:t>‹#›</a:t>
            </a:fld>
            <a:endParaRPr lang="en-US"/>
          </a:p>
        </p:txBody>
      </p:sp>
    </p:spTree>
    <p:extLst>
      <p:ext uri="{BB962C8B-B14F-4D97-AF65-F5344CB8AC3E}">
        <p14:creationId xmlns:p14="http://schemas.microsoft.com/office/powerpoint/2010/main" val="1605155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7C3C8F7-BF3D-074E-A147-2BC0205C01FC}" type="datetimeFigureOut">
              <a:rPr lang="en-US" smtClean="0"/>
              <a:t>1/25/17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9260EF-421C-6F4C-B25F-E2C9E2619637}" type="slidenum">
              <a:rPr lang="en-US" smtClean="0"/>
              <a:t>‹#›</a:t>
            </a:fld>
            <a:endParaRPr lang="en-US"/>
          </a:p>
        </p:txBody>
      </p:sp>
    </p:spTree>
    <p:extLst>
      <p:ext uri="{BB962C8B-B14F-4D97-AF65-F5344CB8AC3E}">
        <p14:creationId xmlns:p14="http://schemas.microsoft.com/office/powerpoint/2010/main" val="8374676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7C3C8F7-BF3D-074E-A147-2BC0205C01FC}" type="datetimeFigureOut">
              <a:rPr lang="en-US" smtClean="0"/>
              <a:t>1/25/17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9260EF-421C-6F4C-B25F-E2C9E2619637}" type="slidenum">
              <a:rPr lang="en-US" smtClean="0"/>
              <a:t>‹#›</a:t>
            </a:fld>
            <a:endParaRPr lang="en-US"/>
          </a:p>
        </p:txBody>
      </p:sp>
    </p:spTree>
    <p:extLst>
      <p:ext uri="{BB962C8B-B14F-4D97-AF65-F5344CB8AC3E}">
        <p14:creationId xmlns:p14="http://schemas.microsoft.com/office/powerpoint/2010/main" val="8847435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7C3C8F7-BF3D-074E-A147-2BC0205C01FC}" type="datetimeFigureOut">
              <a:rPr lang="en-US" smtClean="0"/>
              <a:t>1/25/17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9260EF-421C-6F4C-B25F-E2C9E2619637}" type="slidenum">
              <a:rPr lang="en-US" smtClean="0"/>
              <a:t>‹#›</a:t>
            </a:fld>
            <a:endParaRPr lang="en-US"/>
          </a:p>
        </p:txBody>
      </p:sp>
    </p:spTree>
    <p:extLst>
      <p:ext uri="{BB962C8B-B14F-4D97-AF65-F5344CB8AC3E}">
        <p14:creationId xmlns:p14="http://schemas.microsoft.com/office/powerpoint/2010/main" val="24391558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7C3C8F7-BF3D-074E-A147-2BC0205C01FC}" type="datetimeFigureOut">
              <a:rPr lang="en-US" smtClean="0"/>
              <a:t>1/25/17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9260EF-421C-6F4C-B25F-E2C9E2619637}" type="slidenum">
              <a:rPr lang="en-US" smtClean="0"/>
              <a:t>‹#›</a:t>
            </a:fld>
            <a:endParaRPr lang="en-US"/>
          </a:p>
        </p:txBody>
      </p:sp>
    </p:spTree>
    <p:extLst>
      <p:ext uri="{BB962C8B-B14F-4D97-AF65-F5344CB8AC3E}">
        <p14:creationId xmlns:p14="http://schemas.microsoft.com/office/powerpoint/2010/main" val="24586788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C3C8F7-BF3D-074E-A147-2BC0205C01FC}" type="datetimeFigureOut">
              <a:rPr lang="en-US" smtClean="0"/>
              <a:t>1/25/17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9260EF-421C-6F4C-B25F-E2C9E2619637}" type="slidenum">
              <a:rPr lang="en-US" smtClean="0"/>
              <a:t>‹#›</a:t>
            </a:fld>
            <a:endParaRPr lang="en-US"/>
          </a:p>
        </p:txBody>
      </p:sp>
    </p:spTree>
    <p:extLst>
      <p:ext uri="{BB962C8B-B14F-4D97-AF65-F5344CB8AC3E}">
        <p14:creationId xmlns:p14="http://schemas.microsoft.com/office/powerpoint/2010/main" val="8369147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C3C8F7-BF3D-074E-A147-2BC0205C01FC}" type="datetimeFigureOut">
              <a:rPr lang="en-US" smtClean="0"/>
              <a:t>1/25/17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9260EF-421C-6F4C-B25F-E2C9E2619637}" type="slidenum">
              <a:rPr lang="en-US" smtClean="0"/>
              <a:t>‹#›</a:t>
            </a:fld>
            <a:endParaRPr lang="en-US"/>
          </a:p>
        </p:txBody>
      </p:sp>
    </p:spTree>
    <p:extLst>
      <p:ext uri="{BB962C8B-B14F-4D97-AF65-F5344CB8AC3E}">
        <p14:creationId xmlns:p14="http://schemas.microsoft.com/office/powerpoint/2010/main" val="7374060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C3C8F7-BF3D-074E-A147-2BC0205C01FC}" type="datetimeFigureOut">
              <a:rPr lang="en-US" smtClean="0"/>
              <a:t>1/25/17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9260EF-421C-6F4C-B25F-E2C9E2619637}" type="slidenum">
              <a:rPr lang="en-US" smtClean="0"/>
              <a:t>‹#›</a:t>
            </a:fld>
            <a:endParaRPr lang="en-US"/>
          </a:p>
        </p:txBody>
      </p:sp>
    </p:spTree>
    <p:extLst>
      <p:ext uri="{BB962C8B-B14F-4D97-AF65-F5344CB8AC3E}">
        <p14:creationId xmlns:p14="http://schemas.microsoft.com/office/powerpoint/2010/main" val="106906103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C3C8F7-BF3D-074E-A147-2BC0205C01FC}" type="datetimeFigureOut">
              <a:rPr lang="en-US" smtClean="0"/>
              <a:t>1/25/17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9260EF-421C-6F4C-B25F-E2C9E2619637}" type="slidenum">
              <a:rPr lang="en-US" smtClean="0"/>
              <a:t>‹#›</a:t>
            </a:fld>
            <a:endParaRPr lang="en-US"/>
          </a:p>
        </p:txBody>
      </p:sp>
    </p:spTree>
    <p:extLst>
      <p:ext uri="{BB962C8B-B14F-4D97-AF65-F5344CB8AC3E}">
        <p14:creationId xmlns:p14="http://schemas.microsoft.com/office/powerpoint/2010/main" val="9229412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tags" Target="../tags/tag35.xml"/><Relationship Id="rId4" Type="http://schemas.openxmlformats.org/officeDocument/2006/relationships/tags" Target="../tags/tag36.xml"/><Relationship Id="rId5" Type="http://schemas.openxmlformats.org/officeDocument/2006/relationships/slideLayout" Target="../slideLayouts/slideLayout2.xml"/><Relationship Id="rId6" Type="http://schemas.openxmlformats.org/officeDocument/2006/relationships/image" Target="../media/image7.png"/><Relationship Id="rId1" Type="http://schemas.openxmlformats.org/officeDocument/2006/relationships/tags" Target="../tags/tag33.xml"/><Relationship Id="rId2" Type="http://schemas.openxmlformats.org/officeDocument/2006/relationships/tags" Target="../tags/tag34.xml"/></Relationships>
</file>

<file path=ppt/slides/_rels/slide11.xml.rels><?xml version="1.0" encoding="UTF-8" standalone="yes"?>
<Relationships xmlns="http://schemas.openxmlformats.org/package/2006/relationships"><Relationship Id="rId3" Type="http://schemas.openxmlformats.org/officeDocument/2006/relationships/tags" Target="../tags/tag39.xml"/><Relationship Id="rId4" Type="http://schemas.openxmlformats.org/officeDocument/2006/relationships/tags" Target="../tags/tag40.xml"/><Relationship Id="rId5" Type="http://schemas.openxmlformats.org/officeDocument/2006/relationships/slideLayout" Target="../slideLayouts/slideLayout2.xml"/><Relationship Id="rId6" Type="http://schemas.openxmlformats.org/officeDocument/2006/relationships/image" Target="../media/image4.png"/><Relationship Id="rId7" Type="http://schemas.openxmlformats.org/officeDocument/2006/relationships/image" Target="../media/image8.png"/><Relationship Id="rId1" Type="http://schemas.openxmlformats.org/officeDocument/2006/relationships/tags" Target="../tags/tag37.xml"/><Relationship Id="rId2" Type="http://schemas.openxmlformats.org/officeDocument/2006/relationships/tags" Target="../tags/tag38.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2.xml"/><Relationship Id="rId5" Type="http://schemas.openxmlformats.org/officeDocument/2006/relationships/image" Target="../media/image9.png"/><Relationship Id="rId1" Type="http://schemas.openxmlformats.org/officeDocument/2006/relationships/tags" Target="../tags/tag41.xml"/><Relationship Id="rId2" Type="http://schemas.openxmlformats.org/officeDocument/2006/relationships/tags" Target="../tags/tag42.xml"/></Relationships>
</file>

<file path=ppt/slides/_rels/slide13.xml.rels><?xml version="1.0" encoding="UTF-8" standalone="yes"?>
<Relationships xmlns="http://schemas.openxmlformats.org/package/2006/relationships"><Relationship Id="rId3" Type="http://schemas.openxmlformats.org/officeDocument/2006/relationships/tags" Target="../tags/tag45.xml"/><Relationship Id="rId4" Type="http://schemas.openxmlformats.org/officeDocument/2006/relationships/tags" Target="../tags/tag46.xml"/><Relationship Id="rId5" Type="http://schemas.openxmlformats.org/officeDocument/2006/relationships/slideLayout" Target="../slideLayouts/slideLayout2.xml"/><Relationship Id="rId6" Type="http://schemas.openxmlformats.org/officeDocument/2006/relationships/notesSlide" Target="../notesSlides/notesSlide3.xml"/><Relationship Id="rId7" Type="http://schemas.openxmlformats.org/officeDocument/2006/relationships/image" Target="../media/image10.png"/><Relationship Id="rId1" Type="http://schemas.openxmlformats.org/officeDocument/2006/relationships/tags" Target="../tags/tag43.xml"/><Relationship Id="rId2" Type="http://schemas.openxmlformats.org/officeDocument/2006/relationships/tags" Target="../tags/tag44.xml"/></Relationships>
</file>

<file path=ppt/slides/_rels/slide2.xml.rels><?xml version="1.0" encoding="UTF-8" standalone="yes"?>
<Relationships xmlns="http://schemas.openxmlformats.org/package/2006/relationships"><Relationship Id="rId3" Type="http://schemas.openxmlformats.org/officeDocument/2006/relationships/tags" Target="../tags/tag4.xml"/><Relationship Id="rId4" Type="http://schemas.openxmlformats.org/officeDocument/2006/relationships/tags" Target="../tags/tag5.xml"/><Relationship Id="rId5" Type="http://schemas.openxmlformats.org/officeDocument/2006/relationships/slideLayout" Target="../slideLayouts/slideLayout2.xml"/><Relationship Id="rId6" Type="http://schemas.openxmlformats.org/officeDocument/2006/relationships/image" Target="../media/image2.png"/><Relationship Id="rId1" Type="http://schemas.openxmlformats.org/officeDocument/2006/relationships/tags" Target="../tags/tag2.xml"/><Relationship Id="rId2"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tags" Target="../tags/tag8.xml"/><Relationship Id="rId4" Type="http://schemas.openxmlformats.org/officeDocument/2006/relationships/tags" Target="../tags/tag9.xml"/><Relationship Id="rId5" Type="http://schemas.openxmlformats.org/officeDocument/2006/relationships/slideLayout" Target="../slideLayouts/slideLayout2.xml"/><Relationship Id="rId6" Type="http://schemas.openxmlformats.org/officeDocument/2006/relationships/image" Target="../media/image2.png"/><Relationship Id="rId1" Type="http://schemas.openxmlformats.org/officeDocument/2006/relationships/tags" Target="../tags/tag6.xml"/><Relationship Id="rId2" Type="http://schemas.openxmlformats.org/officeDocument/2006/relationships/tags" Target="../tags/tag7.xml"/></Relationships>
</file>

<file path=ppt/slides/_rels/slide4.xml.rels><?xml version="1.0" encoding="UTF-8" standalone="yes"?>
<Relationships xmlns="http://schemas.openxmlformats.org/package/2006/relationships"><Relationship Id="rId3" Type="http://schemas.openxmlformats.org/officeDocument/2006/relationships/tags" Target="../tags/tag12.xml"/><Relationship Id="rId4" Type="http://schemas.openxmlformats.org/officeDocument/2006/relationships/tags" Target="../tags/tag13.xml"/><Relationship Id="rId5" Type="http://schemas.openxmlformats.org/officeDocument/2006/relationships/slideLayout" Target="../slideLayouts/slideLayout2.xml"/><Relationship Id="rId6" Type="http://schemas.openxmlformats.org/officeDocument/2006/relationships/image" Target="../media/image2.png"/><Relationship Id="rId1" Type="http://schemas.openxmlformats.org/officeDocument/2006/relationships/tags" Target="../tags/tag10.xml"/><Relationship Id="rId2" Type="http://schemas.openxmlformats.org/officeDocument/2006/relationships/tags" Target="../tags/tag11.xml"/></Relationships>
</file>

<file path=ppt/slides/_rels/slide5.xml.rels><?xml version="1.0" encoding="UTF-8" standalone="yes"?>
<Relationships xmlns="http://schemas.openxmlformats.org/package/2006/relationships"><Relationship Id="rId3" Type="http://schemas.openxmlformats.org/officeDocument/2006/relationships/tags" Target="../tags/tag16.xml"/><Relationship Id="rId4" Type="http://schemas.openxmlformats.org/officeDocument/2006/relationships/slideLayout" Target="../slideLayouts/slideLayout2.xml"/><Relationship Id="rId5" Type="http://schemas.openxmlformats.org/officeDocument/2006/relationships/notesSlide" Target="../notesSlides/notesSlide1.xml"/><Relationship Id="rId6" Type="http://schemas.openxmlformats.org/officeDocument/2006/relationships/image" Target="../media/image3.png"/><Relationship Id="rId1" Type="http://schemas.openxmlformats.org/officeDocument/2006/relationships/tags" Target="../tags/tag14.xml"/><Relationship Id="rId2" Type="http://schemas.openxmlformats.org/officeDocument/2006/relationships/tags" Target="../tags/tag15.xml"/></Relationships>
</file>

<file path=ppt/slides/_rels/slide6.xml.rels><?xml version="1.0" encoding="UTF-8" standalone="yes"?>
<Relationships xmlns="http://schemas.openxmlformats.org/package/2006/relationships"><Relationship Id="rId3" Type="http://schemas.openxmlformats.org/officeDocument/2006/relationships/tags" Target="../tags/tag19.xml"/><Relationship Id="rId4" Type="http://schemas.openxmlformats.org/officeDocument/2006/relationships/tags" Target="../tags/tag20.xml"/><Relationship Id="rId5" Type="http://schemas.openxmlformats.org/officeDocument/2006/relationships/slideLayout" Target="../slideLayouts/slideLayout2.xml"/><Relationship Id="rId6" Type="http://schemas.openxmlformats.org/officeDocument/2006/relationships/image" Target="../media/image4.png"/><Relationship Id="rId1" Type="http://schemas.openxmlformats.org/officeDocument/2006/relationships/tags" Target="../tags/tag17.xml"/><Relationship Id="rId2" Type="http://schemas.openxmlformats.org/officeDocument/2006/relationships/tags" Target="../tags/tag18.xml"/></Relationships>
</file>

<file path=ppt/slides/_rels/slide7.xml.rels><?xml version="1.0" encoding="UTF-8" standalone="yes"?>
<Relationships xmlns="http://schemas.openxmlformats.org/package/2006/relationships"><Relationship Id="rId3" Type="http://schemas.openxmlformats.org/officeDocument/2006/relationships/tags" Target="../tags/tag23.xml"/><Relationship Id="rId4" Type="http://schemas.openxmlformats.org/officeDocument/2006/relationships/tags" Target="../tags/tag24.xml"/><Relationship Id="rId5" Type="http://schemas.openxmlformats.org/officeDocument/2006/relationships/slideLayout" Target="../slideLayouts/slideLayout2.xml"/><Relationship Id="rId6" Type="http://schemas.openxmlformats.org/officeDocument/2006/relationships/image" Target="../media/image4.png"/><Relationship Id="rId7" Type="http://schemas.openxmlformats.org/officeDocument/2006/relationships/image" Target="../media/image5.png"/><Relationship Id="rId1" Type="http://schemas.openxmlformats.org/officeDocument/2006/relationships/tags" Target="../tags/tag21.xml"/><Relationship Id="rId2" Type="http://schemas.openxmlformats.org/officeDocument/2006/relationships/tags" Target="../tags/tag22.xml"/></Relationships>
</file>

<file path=ppt/slides/_rels/slide8.xml.rels><?xml version="1.0" encoding="UTF-8" standalone="yes"?>
<Relationships xmlns="http://schemas.openxmlformats.org/package/2006/relationships"><Relationship Id="rId3" Type="http://schemas.openxmlformats.org/officeDocument/2006/relationships/tags" Target="../tags/tag27.xml"/><Relationship Id="rId4" Type="http://schemas.openxmlformats.org/officeDocument/2006/relationships/tags" Target="../tags/tag28.xml"/><Relationship Id="rId5" Type="http://schemas.openxmlformats.org/officeDocument/2006/relationships/slideLayout" Target="../slideLayouts/slideLayout2.xml"/><Relationship Id="rId6" Type="http://schemas.openxmlformats.org/officeDocument/2006/relationships/image" Target="../media/image4.png"/><Relationship Id="rId7" Type="http://schemas.openxmlformats.org/officeDocument/2006/relationships/image" Target="../media/image6.png"/><Relationship Id="rId1" Type="http://schemas.openxmlformats.org/officeDocument/2006/relationships/tags" Target="../tags/tag25.xml"/><Relationship Id="rId2" Type="http://schemas.openxmlformats.org/officeDocument/2006/relationships/tags" Target="../tags/tag26.xml"/></Relationships>
</file>

<file path=ppt/slides/_rels/slide9.xml.rels><?xml version="1.0" encoding="UTF-8" standalone="yes"?>
<Relationships xmlns="http://schemas.openxmlformats.org/package/2006/relationships"><Relationship Id="rId3" Type="http://schemas.openxmlformats.org/officeDocument/2006/relationships/tags" Target="../tags/tag31.xml"/><Relationship Id="rId4" Type="http://schemas.openxmlformats.org/officeDocument/2006/relationships/tags" Target="../tags/tag32.xml"/><Relationship Id="rId5" Type="http://schemas.openxmlformats.org/officeDocument/2006/relationships/slideLayout" Target="../slideLayouts/slideLayout2.xml"/><Relationship Id="rId6" Type="http://schemas.openxmlformats.org/officeDocument/2006/relationships/image" Target="../media/image4.png"/><Relationship Id="rId1" Type="http://schemas.openxmlformats.org/officeDocument/2006/relationships/tags" Target="../tags/tag29.xml"/><Relationship Id="rId2" Type="http://schemas.openxmlformats.org/officeDocument/2006/relationships/tags" Target="../tags/tag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6" name="TextBox 5"/>
          <p:cNvSpPr txBox="1"/>
          <p:nvPr/>
        </p:nvSpPr>
        <p:spPr>
          <a:xfrm>
            <a:off x="1946077" y="-563285"/>
            <a:ext cx="184666" cy="369332"/>
          </a:xfrm>
          <a:prstGeom prst="rect">
            <a:avLst/>
          </a:prstGeom>
          <a:noFill/>
        </p:spPr>
        <p:txBody>
          <a:bodyPr wrap="none" rtlCol="0">
            <a:spAutoFit/>
          </a:bodyPr>
          <a:lstStyle/>
          <a:p>
            <a:endParaRPr lang="en-US"/>
          </a:p>
        </p:txBody>
      </p:sp>
      <p:pic>
        <p:nvPicPr>
          <p:cNvPr id="7" name="Picture 6" descr="Screen Shot 2017-01-25 at 6.15.3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6912505"/>
          </a:xfrm>
          <a:prstGeom prst="rect">
            <a:avLst/>
          </a:prstGeom>
        </p:spPr>
      </p:pic>
    </p:spTree>
    <p:extLst>
      <p:ext uri="{BB962C8B-B14F-4D97-AF65-F5344CB8AC3E}">
        <p14:creationId xmlns:p14="http://schemas.microsoft.com/office/powerpoint/2010/main" val="19564427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PQuestion"/>
          <p:cNvSpPr>
            <a:spLocks noGrp="1"/>
          </p:cNvSpPr>
          <p:nvPr>
            <p:ph type="title"/>
          </p:nvPr>
        </p:nvSpPr>
        <p:spPr>
          <a:xfrm>
            <a:off x="252187" y="274638"/>
            <a:ext cx="8727442" cy="1143000"/>
          </a:xfrm>
        </p:spPr>
        <p:txBody>
          <a:bodyPr>
            <a:noAutofit/>
          </a:bodyPr>
          <a:lstStyle/>
          <a:p>
            <a:r>
              <a:rPr lang="en-US" altLang="en-US" sz="2400" dirty="0" smtClean="0">
                <a:ea typeface="MS PGothic" charset="-128"/>
              </a:rPr>
              <a:t>The equilibrium price in the market for gluten-free muffins is $5, and at this price, 300 gluten-free muffins are bought and sold. At a quantity of 200 gluten-free muffins, the market is not efficient because:</a:t>
            </a:r>
            <a:endParaRPr lang="en-US" altLang="en-US" sz="2400" dirty="0">
              <a:ea typeface="MS PGothic" charset="-128"/>
            </a:endParaRPr>
          </a:p>
        </p:txBody>
      </p:sp>
      <p:sp>
        <p:nvSpPr>
          <p:cNvPr id="13314" name="TPAnswers"/>
          <p:cNvSpPr>
            <a:spLocks noGrp="1"/>
          </p:cNvSpPr>
          <p:nvPr>
            <p:ph idx="1"/>
            <p:custDataLst>
              <p:tags r:id="rId2"/>
            </p:custDataLst>
          </p:nvPr>
        </p:nvSpPr>
        <p:spPr>
          <a:xfrm>
            <a:off x="457200" y="1771340"/>
            <a:ext cx="4114800" cy="4525963"/>
          </a:xfrm>
        </p:spPr>
        <p:txBody>
          <a:bodyPr>
            <a:normAutofit fontScale="70000" lnSpcReduction="20000"/>
          </a:bodyPr>
          <a:lstStyle/>
          <a:p>
            <a:pPr marL="514350" indent="-514350">
              <a:buFont typeface="Arial" charset="0"/>
              <a:buAutoNum type="alphaUcPeriod"/>
            </a:pPr>
            <a:r>
              <a:rPr lang="en-US" altLang="en-US" dirty="0" smtClean="0">
                <a:ea typeface="MS PGothic" charset="-128"/>
              </a:rPr>
              <a:t>the value to buyers exceeds the cost to sellers.</a:t>
            </a:r>
          </a:p>
          <a:p>
            <a:pPr marL="514350" indent="-514350">
              <a:buFont typeface="Arial" charset="0"/>
              <a:buAutoNum type="alphaUcPeriod"/>
            </a:pPr>
            <a:r>
              <a:rPr lang="en-US" altLang="en-US" dirty="0" smtClean="0">
                <a:ea typeface="MS PGothic" charset="-128"/>
              </a:rPr>
              <a:t>the sum of consumer and producer surplus is not maximized.</a:t>
            </a:r>
          </a:p>
          <a:p>
            <a:pPr marL="514350" indent="-514350">
              <a:buFont typeface="Arial" charset="0"/>
              <a:buAutoNum type="alphaUcPeriod"/>
            </a:pPr>
            <a:r>
              <a:rPr lang="en-US" altLang="en-US" dirty="0" smtClean="0">
                <a:ea typeface="MS PGothic" charset="-128"/>
              </a:rPr>
              <a:t>consumers would gain additional consumer surplus if they would purchase 100 more gluten-free muffins.</a:t>
            </a:r>
          </a:p>
          <a:p>
            <a:pPr marL="514350" indent="-514350">
              <a:buFont typeface="Arial" charset="0"/>
              <a:buAutoNum type="alphaUcPeriod"/>
            </a:pPr>
            <a:r>
              <a:rPr lang="en-US" altLang="en-US" dirty="0" smtClean="0">
                <a:ea typeface="MS PGothic" charset="-128"/>
              </a:rPr>
              <a:t>producers would gain additional producer surplus if they would produce and sell 100 more gluten-free muffins.</a:t>
            </a:r>
          </a:p>
          <a:p>
            <a:pPr marL="514350" indent="-514350">
              <a:buFont typeface="Arial" charset="0"/>
              <a:buAutoNum type="alphaUcPeriod"/>
            </a:pPr>
            <a:r>
              <a:rPr lang="en-US" altLang="en-US" dirty="0" smtClean="0">
                <a:ea typeface="MS PGothic" charset="-128"/>
              </a:rPr>
              <a:t>All of the above are correct.</a:t>
            </a:r>
            <a:endParaRPr lang="en-US" altLang="en-US" dirty="0">
              <a:ea typeface="MS PGothic" charset="-128"/>
            </a:endParaRPr>
          </a:p>
        </p:txBody>
      </p:sp>
      <p:pic>
        <p:nvPicPr>
          <p:cNvPr id="4" name="TPChart" descr="6C384DA5305D409A9E8ED0C4830180DCChart20170125220155063.png"/>
          <p:cNvPicPr>
            <a:picLocks/>
          </p:cNvPicPr>
          <p:nvPr>
            <p:custDataLst>
              <p:tags r:id="rId3"/>
            </p:custDataLst>
          </p:nvPr>
        </p:nvPicPr>
        <p:blipFill>
          <a:blip r:embed="rId6">
            <a:extLst>
              <a:ext uri="{28A0092B-C50C-407E-A947-70E740481C1C}">
                <a14:useLocalDpi xmlns:a14="http://schemas.microsoft.com/office/drawing/2010/main" val="0"/>
              </a:ext>
            </a:extLst>
          </a:blip>
          <a:stretch>
            <a:fillRect/>
          </a:stretch>
        </p:blipFill>
        <p:spPr>
          <a:xfrm>
            <a:off x="4508500" y="1600200"/>
            <a:ext cx="4572000" cy="5143500"/>
          </a:xfrm>
          <a:prstGeom prst="rect">
            <a:avLst/>
          </a:prstGeom>
        </p:spPr>
      </p:pic>
      <p:sp>
        <p:nvSpPr>
          <p:cNvPr id="3" name="CAI1"/>
          <p:cNvSpPr/>
          <p:nvPr>
            <p:custDataLst>
              <p:tags r:id="rId4"/>
            </p:custDataLst>
          </p:nvPr>
        </p:nvSpPr>
        <p:spPr>
          <a:xfrm rot="10800000">
            <a:off x="243840" y="5594040"/>
            <a:ext cx="266700" cy="2667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PQuestion"/>
          <p:cNvSpPr>
            <a:spLocks noGrp="1"/>
          </p:cNvSpPr>
          <p:nvPr>
            <p:ph type="title"/>
          </p:nvPr>
        </p:nvSpPr>
        <p:spPr>
          <a:xfrm>
            <a:off x="4609834" y="252032"/>
            <a:ext cx="4114800" cy="1143000"/>
          </a:xfrm>
        </p:spPr>
        <p:txBody>
          <a:bodyPr>
            <a:noAutofit/>
          </a:bodyPr>
          <a:lstStyle/>
          <a:p>
            <a:r>
              <a:rPr lang="en-US" altLang="en-US" sz="2400" dirty="0" smtClean="0">
                <a:ea typeface="MS PGothic" charset="-128"/>
              </a:rPr>
              <a:t>Refer to the graph. Which of the following is correct?</a:t>
            </a:r>
            <a:endParaRPr lang="en-US" altLang="en-US" sz="2400" dirty="0">
              <a:ea typeface="MS PGothic" charset="-128"/>
            </a:endParaRPr>
          </a:p>
        </p:txBody>
      </p:sp>
      <p:sp>
        <p:nvSpPr>
          <p:cNvPr id="13314" name="TPAnswers"/>
          <p:cNvSpPr>
            <a:spLocks noGrp="1"/>
          </p:cNvSpPr>
          <p:nvPr>
            <p:ph idx="1"/>
            <p:custDataLst>
              <p:tags r:id="rId2"/>
            </p:custDataLst>
          </p:nvPr>
        </p:nvSpPr>
        <p:spPr>
          <a:xfrm>
            <a:off x="457200" y="2392851"/>
            <a:ext cx="4114800" cy="4525963"/>
          </a:xfrm>
        </p:spPr>
        <p:txBody>
          <a:bodyPr>
            <a:normAutofit/>
          </a:bodyPr>
          <a:lstStyle/>
          <a:p>
            <a:pPr marL="514350" indent="-514350">
              <a:buFont typeface="Arial" charset="0"/>
              <a:buAutoNum type="alphaUcPeriod"/>
            </a:pPr>
            <a:r>
              <a:rPr lang="en-US" altLang="en-US" sz="2000" dirty="0" smtClean="0">
                <a:ea typeface="MS PGothic" charset="-128"/>
              </a:rPr>
              <a:t>At P</a:t>
            </a:r>
            <a:r>
              <a:rPr lang="en-US" altLang="en-US" sz="2000" baseline="-25000" dirty="0" smtClean="0">
                <a:ea typeface="MS PGothic" charset="-128"/>
              </a:rPr>
              <a:t>1</a:t>
            </a:r>
            <a:r>
              <a:rPr lang="en-US" altLang="en-US" sz="2000" dirty="0" smtClean="0">
                <a:ea typeface="MS PGothic" charset="-128"/>
              </a:rPr>
              <a:t>, consumer surplus is (A + B + C) - (D + E + F).</a:t>
            </a:r>
          </a:p>
          <a:p>
            <a:pPr marL="514350" indent="-514350">
              <a:buFont typeface="Arial" charset="0"/>
              <a:buAutoNum type="alphaUcPeriod"/>
            </a:pPr>
            <a:r>
              <a:rPr lang="en-US" altLang="en-US" sz="2000" dirty="0" smtClean="0">
                <a:ea typeface="MS PGothic" charset="-128"/>
              </a:rPr>
              <a:t>At P</a:t>
            </a:r>
            <a:r>
              <a:rPr lang="en-US" altLang="en-US" sz="2000" baseline="-25000" dirty="0" smtClean="0">
                <a:ea typeface="MS PGothic" charset="-128"/>
              </a:rPr>
              <a:t>2</a:t>
            </a:r>
            <a:r>
              <a:rPr lang="en-US" altLang="en-US" sz="2000" dirty="0" smtClean="0">
                <a:ea typeface="MS PGothic" charset="-128"/>
              </a:rPr>
              <a:t>, producer surplus is (D + E + F) - (A + B + C).</a:t>
            </a:r>
          </a:p>
          <a:p>
            <a:pPr marL="514350" indent="-514350">
              <a:buFont typeface="Arial" charset="0"/>
              <a:buAutoNum type="alphaUcPeriod"/>
            </a:pPr>
            <a:r>
              <a:rPr lang="en-US" altLang="en-US" sz="2000" dirty="0" smtClean="0">
                <a:ea typeface="MS PGothic" charset="-128"/>
              </a:rPr>
              <a:t>At P</a:t>
            </a:r>
            <a:r>
              <a:rPr lang="en-US" altLang="en-US" sz="2000" baseline="-25000" dirty="0" smtClean="0">
                <a:ea typeface="MS PGothic" charset="-128"/>
              </a:rPr>
              <a:t>3</a:t>
            </a:r>
            <a:r>
              <a:rPr lang="en-US" altLang="en-US" sz="2000" dirty="0" smtClean="0">
                <a:ea typeface="MS PGothic" charset="-128"/>
              </a:rPr>
              <a:t>, consumer surplus is greater than at P</a:t>
            </a:r>
            <a:r>
              <a:rPr lang="en-US" altLang="en-US" sz="2000" baseline="-25000" dirty="0" smtClean="0">
                <a:ea typeface="MS PGothic" charset="-128"/>
              </a:rPr>
              <a:t>2</a:t>
            </a:r>
            <a:r>
              <a:rPr lang="en-US" altLang="en-US" sz="2000" dirty="0" smtClean="0">
                <a:ea typeface="MS PGothic" charset="-128"/>
              </a:rPr>
              <a:t>, and producer surplus is smaller than at P</a:t>
            </a:r>
            <a:r>
              <a:rPr lang="en-US" altLang="en-US" sz="2000" baseline="-25000" dirty="0" smtClean="0">
                <a:ea typeface="MS PGothic" charset="-128"/>
              </a:rPr>
              <a:t>2</a:t>
            </a:r>
            <a:r>
              <a:rPr lang="en-US" altLang="en-US" sz="2000" dirty="0" smtClean="0">
                <a:ea typeface="MS PGothic" charset="-128"/>
              </a:rPr>
              <a:t>, but total surplus is maximized.</a:t>
            </a:r>
          </a:p>
          <a:p>
            <a:pPr marL="514350" indent="-514350">
              <a:buFont typeface="Arial" charset="0"/>
              <a:buAutoNum type="alphaUcPeriod"/>
            </a:pPr>
            <a:r>
              <a:rPr lang="en-US" altLang="en-US" sz="2000" dirty="0" smtClean="0">
                <a:ea typeface="MS PGothic" charset="-128"/>
              </a:rPr>
              <a:t>At P</a:t>
            </a:r>
            <a:r>
              <a:rPr lang="en-US" altLang="en-US" sz="2000" baseline="-25000" dirty="0" smtClean="0">
                <a:ea typeface="MS PGothic" charset="-128"/>
              </a:rPr>
              <a:t>3</a:t>
            </a:r>
            <a:r>
              <a:rPr lang="en-US" altLang="en-US" sz="2000" dirty="0" smtClean="0">
                <a:ea typeface="MS PGothic" charset="-128"/>
              </a:rPr>
              <a:t>, producer surplus is smaller than at P</a:t>
            </a:r>
            <a:r>
              <a:rPr lang="en-US" altLang="en-US" sz="2000" baseline="-25000" dirty="0" smtClean="0">
                <a:ea typeface="MS PGothic" charset="-128"/>
              </a:rPr>
              <a:t>1</a:t>
            </a:r>
            <a:r>
              <a:rPr lang="en-US" altLang="en-US" sz="2000" dirty="0" smtClean="0">
                <a:ea typeface="MS PGothic" charset="-128"/>
              </a:rPr>
              <a:t>.</a:t>
            </a:r>
            <a:endParaRPr lang="en-US" altLang="en-US" sz="2000" dirty="0">
              <a:ea typeface="MS PGothic" charset="-128"/>
            </a:endParaRPr>
          </a:p>
        </p:txBody>
      </p:sp>
      <p:pic>
        <p:nvPicPr>
          <p:cNvPr id="5" name="TPChart" descr="CA673DCF05D142A5B2B565B0CAAC2D91Chart20170125220156097.png"/>
          <p:cNvPicPr>
            <a:picLocks/>
          </p:cNvPicPr>
          <p:nvPr>
            <p:custDataLst>
              <p:tags r:id="rId3"/>
            </p:custDataLst>
          </p:nvPr>
        </p:nvPicPr>
        <p:blipFill>
          <a:blip r:embed="rId6">
            <a:extLst>
              <a:ext uri="{28A0092B-C50C-407E-A947-70E740481C1C}">
                <a14:useLocalDpi xmlns:a14="http://schemas.microsoft.com/office/drawing/2010/main" val="0"/>
              </a:ext>
            </a:extLst>
          </a:blip>
          <a:stretch>
            <a:fillRect/>
          </a:stretch>
        </p:blipFill>
        <p:spPr>
          <a:xfrm>
            <a:off x="4508500" y="1600200"/>
            <a:ext cx="4572000" cy="5143500"/>
          </a:xfrm>
          <a:prstGeom prst="rect">
            <a:avLst/>
          </a:prstGeom>
        </p:spPr>
      </p:pic>
      <p:pic>
        <p:nvPicPr>
          <p:cNvPr id="3" name="Picture 2" descr="8169B55D6D6842DA819A9F860CB3C3E1.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1459" y="126104"/>
            <a:ext cx="2467097" cy="2251847"/>
          </a:xfrm>
          <a:prstGeom prst="rect">
            <a:avLst/>
          </a:prstGeom>
        </p:spPr>
      </p:pic>
      <p:sp>
        <p:nvSpPr>
          <p:cNvPr id="4" name="CAI1"/>
          <p:cNvSpPr/>
          <p:nvPr>
            <p:custDataLst>
              <p:tags r:id="rId4"/>
            </p:custDataLst>
          </p:nvPr>
        </p:nvSpPr>
        <p:spPr>
          <a:xfrm rot="10800000">
            <a:off x="213360" y="5100491"/>
            <a:ext cx="304800" cy="3048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PQuestion"/>
          <p:cNvSpPr>
            <a:spLocks noGrp="1"/>
          </p:cNvSpPr>
          <p:nvPr>
            <p:ph type="title"/>
          </p:nvPr>
        </p:nvSpPr>
        <p:spPr/>
        <p:txBody>
          <a:bodyPr>
            <a:noAutofit/>
          </a:bodyPr>
          <a:lstStyle/>
          <a:p>
            <a:r>
              <a:rPr lang="en-US" sz="2000" dirty="0" smtClean="0">
                <a:latin typeface="Calibri" charset="0"/>
                <a:ea typeface="MS PGothic" charset="0"/>
              </a:rPr>
              <a:t>Think of some “real-world” example where you have purchased something for less than you were willing to pay.  How does this relate to consumer surplus?  Have you ever sold anything for more than you were willing to accept?  How does this relate to producer surplus?</a:t>
            </a:r>
            <a:endParaRPr lang="en-US" sz="2000" dirty="0">
              <a:latin typeface="Calibri" charset="0"/>
              <a:ea typeface="MS PGothic" charset="0"/>
            </a:endParaRPr>
          </a:p>
        </p:txBody>
      </p:sp>
      <p:graphicFrame>
        <p:nvGraphicFramePr>
          <p:cNvPr id="2" name="TPResults"/>
          <p:cNvGraphicFramePr>
            <a:graphicFrameLocks noGrp="1"/>
          </p:cNvGraphicFramePr>
          <p:nvPr>
            <p:extLst>
              <p:ext uri="{D42A27DB-BD31-4B8C-83A1-F6EECF244321}">
                <p14:modId xmlns:p14="http://schemas.microsoft.com/office/powerpoint/2010/main" val="3716739046"/>
              </p:ext>
            </p:extLst>
          </p:nvPr>
        </p:nvGraphicFramePr>
        <p:xfrm>
          <a:off x="127000" y="1587500"/>
          <a:ext cx="4394200" cy="3200400"/>
        </p:xfrm>
        <a:graphic>
          <a:graphicData uri="http://schemas.openxmlformats.org/drawingml/2006/table">
            <a:tbl>
              <a:tblPr firstRow="1" bandRow="1">
                <a:tableStyleId>{5C22544A-7EE6-4342-B048-85BDC9FD1C3A}</a:tableStyleId>
              </a:tblPr>
              <a:tblGrid>
                <a:gridCol w="1320800"/>
                <a:gridCol w="3073400"/>
              </a:tblGrid>
              <a:tr h="317500">
                <a:tc>
                  <a:txBody>
                    <a:bodyPr/>
                    <a:lstStyle/>
                    <a:p>
                      <a:pPr algn="just"/>
                      <a:r>
                        <a:rPr lang="en-US" sz="2400" b="1" dirty="0" smtClean="0">
                          <a:solidFill>
                            <a:schemeClr val="tx2"/>
                          </a:solidFill>
                        </a:rPr>
                        <a:t>Rank</a:t>
                      </a:r>
                      <a:endParaRPr lang="en-US" sz="2400" b="1" dirty="0">
                        <a:solidFill>
                          <a:schemeClr val="tx2"/>
                        </a:solidFill>
                      </a:endParaRPr>
                    </a:p>
                  </a:txBody>
                  <a:tcPr>
                    <a:lnL w="12700" cmpd="sng">
                      <a:solidFill>
                        <a:schemeClr val="lt1"/>
                      </a:solidFill>
                    </a:lnL>
                    <a:lnR w="12700" cmpd="sng">
                      <a:solidFill>
                        <a:schemeClr val="lt1"/>
                      </a:solidFill>
                    </a:lnR>
                    <a:lnT w="12700" cmpd="sng">
                      <a:solidFill>
                        <a:schemeClr val="lt1"/>
                      </a:solidFill>
                    </a:lnT>
                    <a:lnB w="12700" cap="flat" cmpd="sng" algn="ctr">
                      <a:solidFill>
                        <a:schemeClr val="lt1"/>
                      </a:solidFill>
                      <a:prstDash val="solid"/>
                      <a:round/>
                      <a:headEnd type="none" w="med" len="med"/>
                      <a:tailEnd type="none" w="med" len="med"/>
                    </a:lnB>
                    <a:solidFill>
                      <a:schemeClr val="accent1">
                        <a:alpha val="1000"/>
                      </a:schemeClr>
                    </a:solidFill>
                  </a:tcPr>
                </a:tc>
                <a:tc>
                  <a:txBody>
                    <a:bodyPr/>
                    <a:lstStyle/>
                    <a:p>
                      <a:pPr algn="just"/>
                      <a:r>
                        <a:rPr lang="en-US" sz="2400" b="1" smtClean="0">
                          <a:solidFill>
                            <a:schemeClr val="tx2"/>
                          </a:solidFill>
                        </a:rPr>
                        <a:t>Responses</a:t>
                      </a:r>
                      <a:endParaRPr lang="en-US" sz="2400" b="1">
                        <a:solidFill>
                          <a:schemeClr val="tx2"/>
                        </a:solidFill>
                      </a:endParaRPr>
                    </a:p>
                  </a:txBody>
                  <a:tcPr>
                    <a:lnL w="12700" cmpd="sng">
                      <a:solidFill>
                        <a:schemeClr val="lt1"/>
                      </a:solidFill>
                    </a:lnL>
                    <a:lnR w="12700" cmpd="sng">
                      <a:solidFill>
                        <a:schemeClr val="lt1"/>
                      </a:solidFill>
                    </a:lnR>
                    <a:lnT w="12700" cmpd="sng">
                      <a:solidFill>
                        <a:schemeClr val="lt1"/>
                      </a:solidFill>
                    </a:lnT>
                    <a:lnB w="12700" cap="flat" cmpd="sng" algn="ctr">
                      <a:solidFill>
                        <a:schemeClr val="lt1"/>
                      </a:solidFill>
                      <a:prstDash val="solid"/>
                      <a:round/>
                      <a:headEnd type="none" w="med" len="med"/>
                      <a:tailEnd type="none" w="med" len="med"/>
                    </a:lnB>
                    <a:solidFill>
                      <a:schemeClr val="accent1">
                        <a:alpha val="1000"/>
                      </a:schemeClr>
                    </a:solidFill>
                  </a:tcPr>
                </a:tc>
              </a:tr>
              <a:tr h="317500">
                <a:tc>
                  <a:txBody>
                    <a:bodyPr/>
                    <a:lstStyle/>
                    <a:p>
                      <a:pPr algn="just"/>
                      <a:r>
                        <a:rPr lang="en-US" sz="2400" b="0" smtClean="0">
                          <a:solidFill>
                            <a:schemeClr val="tx2"/>
                          </a:solidFill>
                        </a:rPr>
                        <a:t>1</a:t>
                      </a:r>
                      <a:endParaRPr lang="en-US" sz="2400" b="0">
                        <a:solidFill>
                          <a:schemeClr val="tx2"/>
                        </a:solidFill>
                      </a:endParaRPr>
                    </a:p>
                  </a:txBody>
                  <a:tcPr>
                    <a:lnL w="12700" cmpd="sng">
                      <a:solidFill>
                        <a:schemeClr val="lt1"/>
                      </a:solidFill>
                    </a:lnL>
                    <a:lnR w="12700" cap="flat" cmpd="sng" algn="ctr">
                      <a:solidFill>
                        <a:schemeClr val="lt1"/>
                      </a:solidFill>
                      <a:prstDash val="solid"/>
                      <a:round/>
                      <a:headEnd type="none" w="med" len="med"/>
                      <a:tailEnd type="none" w="med" len="med"/>
                    </a:lnR>
                    <a:lnT w="12700" cmpd="sng">
                      <a:solidFill>
                        <a:schemeClr val="lt1"/>
                      </a:solidFill>
                    </a:lnT>
                    <a:lnB w="12700" cap="flat" cmpd="sng" algn="ctr">
                      <a:solidFill>
                        <a:schemeClr val="lt1"/>
                      </a:solidFill>
                      <a:prstDash val="solid"/>
                      <a:round/>
                      <a:headEnd type="none" w="med" len="med"/>
                      <a:tailEnd type="none" w="med" len="med"/>
                    </a:lnB>
                    <a:solidFill>
                      <a:schemeClr val="accent1">
                        <a:tint val="40000"/>
                        <a:alpha val="1000"/>
                      </a:schemeClr>
                    </a:solidFill>
                  </a:tcPr>
                </a:tc>
                <a:tc>
                  <a:txBody>
                    <a:bodyPr/>
                    <a:lstStyle/>
                    <a:p>
                      <a:pPr algn="just"/>
                      <a:endParaRPr lang="en-US" sz="2400" b="0">
                        <a:solidFill>
                          <a:schemeClr val="tx2"/>
                        </a:solidFill>
                      </a:endParaRPr>
                    </a:p>
                  </a:txBody>
                  <a:tcPr>
                    <a:lnL w="12700" cap="flat" cmpd="sng" algn="ctr">
                      <a:solidFill>
                        <a:schemeClr val="lt1"/>
                      </a:solidFill>
                      <a:prstDash val="solid"/>
                      <a:round/>
                      <a:headEnd type="none" w="med" len="med"/>
                      <a:tailEnd type="none" w="med" len="med"/>
                    </a:lnL>
                    <a:lnR w="12700" cmpd="sng">
                      <a:solidFill>
                        <a:schemeClr val="lt1"/>
                      </a:solidFill>
                    </a:lnR>
                    <a:lnT w="12700" cmpd="sng">
                      <a:solidFill>
                        <a:schemeClr val="lt1"/>
                      </a:solidFill>
                    </a:lnT>
                    <a:lnB w="12700" cap="flat" cmpd="sng" algn="ctr">
                      <a:solidFill>
                        <a:schemeClr val="lt1"/>
                      </a:solidFill>
                      <a:prstDash val="solid"/>
                      <a:round/>
                      <a:headEnd type="none" w="med" len="med"/>
                      <a:tailEnd type="none" w="med" len="med"/>
                    </a:lnB>
                    <a:solidFill>
                      <a:schemeClr val="accent1">
                        <a:tint val="40000"/>
                        <a:alpha val="1000"/>
                      </a:schemeClr>
                    </a:solidFill>
                  </a:tcPr>
                </a:tc>
              </a:tr>
              <a:tr h="317500">
                <a:tc>
                  <a:txBody>
                    <a:bodyPr/>
                    <a:lstStyle/>
                    <a:p>
                      <a:pPr algn="just"/>
                      <a:r>
                        <a:rPr lang="en-US" sz="2400" b="0" smtClean="0">
                          <a:solidFill>
                            <a:schemeClr val="tx2"/>
                          </a:solidFill>
                        </a:rPr>
                        <a:t>2</a:t>
                      </a:r>
                      <a:endParaRPr lang="en-US" sz="2400" b="0">
                        <a:solidFill>
                          <a:schemeClr val="tx2"/>
                        </a:solidFill>
                      </a:endParaRPr>
                    </a:p>
                  </a:txBody>
                  <a:tcPr>
                    <a:lnL w="12700" cmpd="sng">
                      <a:solidFill>
                        <a:schemeClr val="lt1"/>
                      </a:solidFill>
                    </a:lnL>
                    <a:lnR w="12700" cap="flat" cmpd="sng" algn="ctr">
                      <a:solidFill>
                        <a:schemeClr val="lt1"/>
                      </a:solidFill>
                      <a:prstDash val="solid"/>
                      <a:round/>
                      <a:headEnd type="none" w="med" len="med"/>
                      <a:tailEnd type="none" w="med" len="med"/>
                    </a:lnR>
                    <a:lnT w="12700" cmpd="sng">
                      <a:solidFill>
                        <a:schemeClr val="lt1"/>
                      </a:solidFill>
                    </a:lnT>
                    <a:lnB w="12700" cap="flat" cmpd="sng" algn="ctr">
                      <a:solidFill>
                        <a:schemeClr val="lt1"/>
                      </a:solidFill>
                      <a:prstDash val="solid"/>
                      <a:round/>
                      <a:headEnd type="none" w="med" len="med"/>
                      <a:tailEnd type="none" w="med" len="med"/>
                    </a:lnB>
                    <a:solidFill>
                      <a:schemeClr val="accent1">
                        <a:tint val="20000"/>
                        <a:alpha val="1000"/>
                      </a:schemeClr>
                    </a:solidFill>
                  </a:tcPr>
                </a:tc>
                <a:tc>
                  <a:txBody>
                    <a:bodyPr/>
                    <a:lstStyle/>
                    <a:p>
                      <a:pPr algn="just"/>
                      <a:endParaRPr lang="en-US" sz="2400" b="0">
                        <a:solidFill>
                          <a:schemeClr val="tx2"/>
                        </a:solidFill>
                      </a:endParaRPr>
                    </a:p>
                  </a:txBody>
                  <a:tcPr>
                    <a:lnL w="12700" cap="flat" cmpd="sng" algn="ctr">
                      <a:solidFill>
                        <a:schemeClr val="lt1"/>
                      </a:solidFill>
                      <a:prstDash val="solid"/>
                      <a:round/>
                      <a:headEnd type="none" w="med" len="med"/>
                      <a:tailEnd type="none" w="med" len="med"/>
                    </a:lnL>
                    <a:lnR w="12700" cmpd="sng">
                      <a:solidFill>
                        <a:schemeClr val="lt1"/>
                      </a:solidFill>
                    </a:lnR>
                    <a:lnT w="12700" cmpd="sng">
                      <a:solidFill>
                        <a:schemeClr val="lt1"/>
                      </a:solidFill>
                    </a:lnT>
                    <a:lnB w="12700" cap="flat" cmpd="sng" algn="ctr">
                      <a:solidFill>
                        <a:schemeClr val="lt1"/>
                      </a:solidFill>
                      <a:prstDash val="solid"/>
                      <a:round/>
                      <a:headEnd type="none" w="med" len="med"/>
                      <a:tailEnd type="none" w="med" len="med"/>
                    </a:lnB>
                    <a:solidFill>
                      <a:schemeClr val="accent1">
                        <a:tint val="20000"/>
                        <a:alpha val="1000"/>
                      </a:schemeClr>
                    </a:solidFill>
                  </a:tcPr>
                </a:tc>
              </a:tr>
              <a:tr h="317500">
                <a:tc>
                  <a:txBody>
                    <a:bodyPr/>
                    <a:lstStyle/>
                    <a:p>
                      <a:pPr algn="just"/>
                      <a:r>
                        <a:rPr lang="en-US" sz="2400" b="0" smtClean="0">
                          <a:solidFill>
                            <a:schemeClr val="tx2"/>
                          </a:solidFill>
                        </a:rPr>
                        <a:t>3</a:t>
                      </a:r>
                      <a:endParaRPr lang="en-US" sz="2400" b="0">
                        <a:solidFill>
                          <a:schemeClr val="tx2"/>
                        </a:solidFill>
                      </a:endParaRPr>
                    </a:p>
                  </a:txBody>
                  <a:tcPr>
                    <a:lnL w="12700" cmpd="sng">
                      <a:solidFill>
                        <a:schemeClr val="lt1"/>
                      </a:solidFill>
                    </a:lnL>
                    <a:lnR w="12700" cap="flat" cmpd="sng" algn="ctr">
                      <a:solidFill>
                        <a:schemeClr val="lt1"/>
                      </a:solidFill>
                      <a:prstDash val="solid"/>
                      <a:round/>
                      <a:headEnd type="none" w="med" len="med"/>
                      <a:tailEnd type="none" w="med" len="med"/>
                    </a:lnR>
                    <a:lnT w="12700" cmpd="sng">
                      <a:solidFill>
                        <a:schemeClr val="lt1"/>
                      </a:solidFill>
                    </a:lnT>
                    <a:lnB w="12700" cap="flat" cmpd="sng" algn="ctr">
                      <a:solidFill>
                        <a:schemeClr val="lt1"/>
                      </a:solidFill>
                      <a:prstDash val="solid"/>
                      <a:round/>
                      <a:headEnd type="none" w="med" len="med"/>
                      <a:tailEnd type="none" w="med" len="med"/>
                    </a:lnB>
                    <a:solidFill>
                      <a:schemeClr val="accent1">
                        <a:tint val="40000"/>
                        <a:alpha val="1000"/>
                      </a:schemeClr>
                    </a:solidFill>
                  </a:tcPr>
                </a:tc>
                <a:tc>
                  <a:txBody>
                    <a:bodyPr/>
                    <a:lstStyle/>
                    <a:p>
                      <a:pPr algn="just"/>
                      <a:endParaRPr lang="en-US" sz="2400" b="0">
                        <a:solidFill>
                          <a:schemeClr val="tx2"/>
                        </a:solidFill>
                      </a:endParaRPr>
                    </a:p>
                  </a:txBody>
                  <a:tcPr>
                    <a:lnL w="12700" cap="flat" cmpd="sng" algn="ctr">
                      <a:solidFill>
                        <a:schemeClr val="lt1"/>
                      </a:solidFill>
                      <a:prstDash val="solid"/>
                      <a:round/>
                      <a:headEnd type="none" w="med" len="med"/>
                      <a:tailEnd type="none" w="med" len="med"/>
                    </a:lnL>
                    <a:lnR w="12700" cmpd="sng">
                      <a:solidFill>
                        <a:schemeClr val="lt1"/>
                      </a:solidFill>
                    </a:lnR>
                    <a:lnT w="12700" cmpd="sng">
                      <a:solidFill>
                        <a:schemeClr val="lt1"/>
                      </a:solidFill>
                    </a:lnT>
                    <a:lnB w="12700" cap="flat" cmpd="sng" algn="ctr">
                      <a:solidFill>
                        <a:schemeClr val="lt1"/>
                      </a:solidFill>
                      <a:prstDash val="solid"/>
                      <a:round/>
                      <a:headEnd type="none" w="med" len="med"/>
                      <a:tailEnd type="none" w="med" len="med"/>
                    </a:lnB>
                    <a:solidFill>
                      <a:schemeClr val="accent1">
                        <a:tint val="40000"/>
                        <a:alpha val="1000"/>
                      </a:schemeClr>
                    </a:solidFill>
                  </a:tcPr>
                </a:tc>
              </a:tr>
              <a:tr h="317500">
                <a:tc>
                  <a:txBody>
                    <a:bodyPr/>
                    <a:lstStyle/>
                    <a:p>
                      <a:pPr algn="just"/>
                      <a:r>
                        <a:rPr lang="en-US" sz="2400" b="0" smtClean="0">
                          <a:solidFill>
                            <a:schemeClr val="tx2"/>
                          </a:solidFill>
                        </a:rPr>
                        <a:t>4</a:t>
                      </a:r>
                      <a:endParaRPr lang="en-US" sz="2400" b="0">
                        <a:solidFill>
                          <a:schemeClr val="tx2"/>
                        </a:solidFill>
                      </a:endParaRPr>
                    </a:p>
                  </a:txBody>
                  <a:tcPr>
                    <a:lnL w="12700" cmpd="sng">
                      <a:solidFill>
                        <a:schemeClr val="lt1"/>
                      </a:solidFill>
                    </a:lnL>
                    <a:lnR w="12700" cap="flat" cmpd="sng" algn="ctr">
                      <a:solidFill>
                        <a:schemeClr val="lt1"/>
                      </a:solidFill>
                      <a:prstDash val="solid"/>
                      <a:round/>
                      <a:headEnd type="none" w="med" len="med"/>
                      <a:tailEnd type="none" w="med" len="med"/>
                    </a:lnR>
                    <a:lnT w="12700" cmpd="sng">
                      <a:solidFill>
                        <a:schemeClr val="lt1"/>
                      </a:solidFill>
                    </a:lnT>
                    <a:lnB w="12700" cap="flat" cmpd="sng" algn="ctr">
                      <a:solidFill>
                        <a:schemeClr val="lt1"/>
                      </a:solidFill>
                      <a:prstDash val="solid"/>
                      <a:round/>
                      <a:headEnd type="none" w="med" len="med"/>
                      <a:tailEnd type="none" w="med" len="med"/>
                    </a:lnB>
                    <a:solidFill>
                      <a:schemeClr val="accent1">
                        <a:tint val="20000"/>
                        <a:alpha val="1000"/>
                      </a:schemeClr>
                    </a:solidFill>
                  </a:tcPr>
                </a:tc>
                <a:tc>
                  <a:txBody>
                    <a:bodyPr/>
                    <a:lstStyle/>
                    <a:p>
                      <a:pPr algn="just"/>
                      <a:endParaRPr lang="en-US" sz="2400" b="0">
                        <a:solidFill>
                          <a:schemeClr val="tx2"/>
                        </a:solidFill>
                      </a:endParaRPr>
                    </a:p>
                  </a:txBody>
                  <a:tcPr>
                    <a:lnL w="12700" cap="flat" cmpd="sng" algn="ctr">
                      <a:solidFill>
                        <a:schemeClr val="lt1"/>
                      </a:solidFill>
                      <a:prstDash val="solid"/>
                      <a:round/>
                      <a:headEnd type="none" w="med" len="med"/>
                      <a:tailEnd type="none" w="med" len="med"/>
                    </a:lnL>
                    <a:lnR w="12700" cmpd="sng">
                      <a:solidFill>
                        <a:schemeClr val="lt1"/>
                      </a:solidFill>
                    </a:lnR>
                    <a:lnT w="12700" cmpd="sng">
                      <a:solidFill>
                        <a:schemeClr val="lt1"/>
                      </a:solidFill>
                    </a:lnT>
                    <a:lnB w="12700" cap="flat" cmpd="sng" algn="ctr">
                      <a:solidFill>
                        <a:schemeClr val="lt1"/>
                      </a:solidFill>
                      <a:prstDash val="solid"/>
                      <a:round/>
                      <a:headEnd type="none" w="med" len="med"/>
                      <a:tailEnd type="none" w="med" len="med"/>
                    </a:lnB>
                    <a:solidFill>
                      <a:schemeClr val="accent1">
                        <a:tint val="20000"/>
                        <a:alpha val="1000"/>
                      </a:schemeClr>
                    </a:solidFill>
                  </a:tcPr>
                </a:tc>
              </a:tr>
              <a:tr h="317500">
                <a:tc>
                  <a:txBody>
                    <a:bodyPr/>
                    <a:lstStyle/>
                    <a:p>
                      <a:pPr algn="just"/>
                      <a:r>
                        <a:rPr lang="en-US" sz="2400" b="0" smtClean="0">
                          <a:solidFill>
                            <a:schemeClr val="tx2"/>
                          </a:solidFill>
                        </a:rPr>
                        <a:t>5</a:t>
                      </a:r>
                      <a:endParaRPr lang="en-US" sz="2400" b="0">
                        <a:solidFill>
                          <a:schemeClr val="tx2"/>
                        </a:solidFill>
                      </a:endParaRPr>
                    </a:p>
                  </a:txBody>
                  <a:tcPr>
                    <a:lnL w="12700" cmpd="sng">
                      <a:solidFill>
                        <a:schemeClr val="lt1"/>
                      </a:solidFill>
                    </a:lnL>
                    <a:lnR w="12700" cap="flat" cmpd="sng" algn="ctr">
                      <a:solidFill>
                        <a:schemeClr val="lt1"/>
                      </a:solidFill>
                      <a:prstDash val="solid"/>
                      <a:round/>
                      <a:headEnd type="none" w="med" len="med"/>
                      <a:tailEnd type="none" w="med" len="med"/>
                    </a:lnR>
                    <a:lnT w="12700" cmpd="sng">
                      <a:solidFill>
                        <a:schemeClr val="lt1"/>
                      </a:solidFill>
                    </a:lnT>
                    <a:lnB w="12700" cap="flat" cmpd="sng" algn="ctr">
                      <a:solidFill>
                        <a:schemeClr val="lt1"/>
                      </a:solidFill>
                      <a:prstDash val="solid"/>
                      <a:round/>
                      <a:headEnd type="none" w="med" len="med"/>
                      <a:tailEnd type="none" w="med" len="med"/>
                    </a:lnB>
                    <a:solidFill>
                      <a:schemeClr val="accent1">
                        <a:tint val="40000"/>
                        <a:alpha val="1000"/>
                      </a:schemeClr>
                    </a:solidFill>
                  </a:tcPr>
                </a:tc>
                <a:tc>
                  <a:txBody>
                    <a:bodyPr/>
                    <a:lstStyle/>
                    <a:p>
                      <a:pPr algn="just"/>
                      <a:endParaRPr lang="en-US" sz="2400" b="0">
                        <a:solidFill>
                          <a:schemeClr val="tx2"/>
                        </a:solidFill>
                      </a:endParaRPr>
                    </a:p>
                  </a:txBody>
                  <a:tcPr>
                    <a:lnL w="12700" cap="flat" cmpd="sng" algn="ctr">
                      <a:solidFill>
                        <a:schemeClr val="lt1"/>
                      </a:solidFill>
                      <a:prstDash val="solid"/>
                      <a:round/>
                      <a:headEnd type="none" w="med" len="med"/>
                      <a:tailEnd type="none" w="med" len="med"/>
                    </a:lnL>
                    <a:lnR w="12700" cmpd="sng">
                      <a:solidFill>
                        <a:schemeClr val="lt1"/>
                      </a:solidFill>
                    </a:lnR>
                    <a:lnT w="12700" cmpd="sng">
                      <a:solidFill>
                        <a:schemeClr val="lt1"/>
                      </a:solidFill>
                    </a:lnT>
                    <a:lnB w="12700" cap="flat" cmpd="sng" algn="ctr">
                      <a:solidFill>
                        <a:schemeClr val="lt1"/>
                      </a:solidFill>
                      <a:prstDash val="solid"/>
                      <a:round/>
                      <a:headEnd type="none" w="med" len="med"/>
                      <a:tailEnd type="none" w="med" len="med"/>
                    </a:lnB>
                    <a:solidFill>
                      <a:schemeClr val="accent1">
                        <a:tint val="40000"/>
                        <a:alpha val="1000"/>
                      </a:schemeClr>
                    </a:solidFill>
                  </a:tcPr>
                </a:tc>
              </a:tr>
              <a:tr h="317500">
                <a:tc>
                  <a:txBody>
                    <a:bodyPr/>
                    <a:lstStyle/>
                    <a:p>
                      <a:pPr algn="just"/>
                      <a:r>
                        <a:rPr lang="en-US" sz="2400" b="0" smtClean="0">
                          <a:solidFill>
                            <a:schemeClr val="tx2"/>
                          </a:solidFill>
                        </a:rPr>
                        <a:t>6</a:t>
                      </a:r>
                      <a:endParaRPr lang="en-US" sz="2400" b="0">
                        <a:solidFill>
                          <a:schemeClr val="tx2"/>
                        </a:solidFill>
                      </a:endParaRPr>
                    </a:p>
                  </a:txBody>
                  <a:tcPr>
                    <a:lnL w="12700" cmpd="sng">
                      <a:solidFill>
                        <a:schemeClr val="lt1"/>
                      </a:solidFill>
                    </a:lnL>
                    <a:lnR w="12700" cap="flat" cmpd="sng" algn="ctr">
                      <a:solidFill>
                        <a:schemeClr val="lt1"/>
                      </a:solidFill>
                      <a:prstDash val="solid"/>
                      <a:round/>
                      <a:headEnd type="none" w="med" len="med"/>
                      <a:tailEnd type="none" w="med" len="med"/>
                    </a:lnR>
                    <a:lnT w="12700" cmpd="sng">
                      <a:solidFill>
                        <a:schemeClr val="lt1"/>
                      </a:solidFill>
                    </a:lnT>
                    <a:lnB w="38100" cmpd="sng">
                      <a:solidFill>
                        <a:schemeClr val="lt1"/>
                      </a:solidFill>
                    </a:lnB>
                    <a:solidFill>
                      <a:schemeClr val="accent1">
                        <a:tint val="20000"/>
                        <a:alpha val="1000"/>
                      </a:schemeClr>
                    </a:solidFill>
                  </a:tcPr>
                </a:tc>
                <a:tc>
                  <a:txBody>
                    <a:bodyPr/>
                    <a:lstStyle/>
                    <a:p>
                      <a:pPr algn="just"/>
                      <a:r>
                        <a:rPr lang="en-US" sz="2400" b="0" smtClean="0">
                          <a:solidFill>
                            <a:schemeClr val="tx2"/>
                          </a:solidFill>
                        </a:rPr>
                        <a:t>Other</a:t>
                      </a:r>
                      <a:endParaRPr lang="en-US" sz="2400" b="0">
                        <a:solidFill>
                          <a:schemeClr val="tx2"/>
                        </a:solidFill>
                      </a:endParaRPr>
                    </a:p>
                  </a:txBody>
                  <a:tcPr>
                    <a:lnL w="12700" cap="flat" cmpd="sng" algn="ctr">
                      <a:solidFill>
                        <a:schemeClr val="lt1"/>
                      </a:solidFill>
                      <a:prstDash val="solid"/>
                      <a:round/>
                      <a:headEnd type="none" w="med" len="med"/>
                      <a:tailEnd type="none" w="med" len="med"/>
                    </a:lnL>
                    <a:lnR w="12700" cmpd="sng">
                      <a:solidFill>
                        <a:schemeClr val="lt1"/>
                      </a:solidFill>
                    </a:lnR>
                    <a:lnT w="12700" cmpd="sng">
                      <a:solidFill>
                        <a:schemeClr val="lt1"/>
                      </a:solidFill>
                    </a:lnT>
                    <a:lnB w="38100" cmpd="sng">
                      <a:solidFill>
                        <a:schemeClr val="lt1"/>
                      </a:solidFill>
                    </a:lnB>
                    <a:solidFill>
                      <a:schemeClr val="accent1">
                        <a:tint val="20000"/>
                        <a:alpha val="1000"/>
                      </a:schemeClr>
                    </a:solidFill>
                  </a:tcPr>
                </a:tc>
              </a:tr>
            </a:tbl>
          </a:graphicData>
        </a:graphic>
      </p:graphicFrame>
      <p:graphicFrame>
        <p:nvGraphicFramePr>
          <p:cNvPr id="3" name="TPKeywords"/>
          <p:cNvGraphicFramePr>
            <a:graphicFrameLocks noGrp="1"/>
          </p:cNvGraphicFramePr>
          <p:nvPr>
            <p:extLst>
              <p:ext uri="{D42A27DB-BD31-4B8C-83A1-F6EECF244321}">
                <p14:modId xmlns:p14="http://schemas.microsoft.com/office/powerpoint/2010/main" val="3763377343"/>
              </p:ext>
            </p:extLst>
          </p:nvPr>
        </p:nvGraphicFramePr>
        <p:xfrm>
          <a:off x="127000" y="4914900"/>
          <a:ext cx="4445000" cy="914400"/>
        </p:xfrm>
        <a:graphic>
          <a:graphicData uri="http://schemas.openxmlformats.org/drawingml/2006/table">
            <a:tbl>
              <a:tblPr firstRow="1" bandRow="1">
                <a:tableStyleId>{5C22544A-7EE6-4342-B048-85BDC9FD1C3A}</a:tableStyleId>
              </a:tblPr>
              <a:tblGrid>
                <a:gridCol w="4445000"/>
              </a:tblGrid>
              <a:tr h="317500">
                <a:tc>
                  <a:txBody>
                    <a:bodyPr/>
                    <a:lstStyle/>
                    <a:p>
                      <a:pPr algn="just"/>
                      <a:endParaRPr lang="en-US" sz="2400" b="1" dirty="0">
                        <a:solidFill>
                          <a:schemeClr val="tx2"/>
                        </a:solidFill>
                      </a:endParaRPr>
                    </a:p>
                  </a:txBody>
                  <a:tcPr>
                    <a:lnL w="12700" cmpd="sng">
                      <a:solidFill>
                        <a:schemeClr val="lt1"/>
                      </a:solidFill>
                    </a:lnL>
                    <a:lnR w="12700" cmpd="sng">
                      <a:solidFill>
                        <a:schemeClr val="lt1"/>
                      </a:solidFill>
                    </a:lnR>
                    <a:lnT w="12700" cmpd="sng">
                      <a:solidFill>
                        <a:schemeClr val="lt1"/>
                      </a:solidFill>
                    </a:lnT>
                    <a:lnB w="12700" cap="flat" cmpd="sng" algn="ctr">
                      <a:solidFill>
                        <a:schemeClr val="lt1"/>
                      </a:solidFill>
                      <a:prstDash val="solid"/>
                      <a:round/>
                      <a:headEnd type="none" w="med" len="med"/>
                      <a:tailEnd type="none" w="med" len="med"/>
                    </a:lnB>
                    <a:solidFill>
                      <a:schemeClr val="accent1">
                        <a:alpha val="1000"/>
                      </a:schemeClr>
                    </a:solidFill>
                  </a:tcPr>
                </a:tc>
              </a:tr>
              <a:tr h="317500">
                <a:tc>
                  <a:txBody>
                    <a:bodyPr/>
                    <a:lstStyle/>
                    <a:p>
                      <a:pPr algn="just"/>
                      <a:endParaRPr lang="en-US" sz="2400" b="1">
                        <a:solidFill>
                          <a:schemeClr val="tx2"/>
                        </a:solidFill>
                      </a:endParaRPr>
                    </a:p>
                  </a:txBody>
                  <a:tcPr>
                    <a:lnL w="12700" cmpd="sng">
                      <a:solidFill>
                        <a:schemeClr val="lt1"/>
                      </a:solidFill>
                    </a:lnL>
                    <a:lnR w="12700" cmpd="sng">
                      <a:solidFill>
                        <a:schemeClr val="lt1"/>
                      </a:solidFill>
                    </a:lnR>
                    <a:lnT w="12700" cmpd="sng">
                      <a:solidFill>
                        <a:schemeClr val="lt1"/>
                      </a:solidFill>
                    </a:lnT>
                    <a:lnB w="38100" cmpd="sng">
                      <a:solidFill>
                        <a:schemeClr val="lt1"/>
                      </a:solidFill>
                    </a:lnB>
                    <a:solidFill>
                      <a:schemeClr val="accent1">
                        <a:alpha val="1000"/>
                      </a:schemeClr>
                    </a:solidFill>
                  </a:tcPr>
                </a:tc>
              </a:tr>
            </a:tbl>
          </a:graphicData>
        </a:graphic>
      </p:graphicFrame>
      <p:pic>
        <p:nvPicPr>
          <p:cNvPr id="5" name="TPChart" descr="2332E172D8404C848A0B8BADAC49D8E8Chart20170125220157133.png"/>
          <p:cNvPicPr>
            <a:picLocks/>
          </p:cNvPicPr>
          <p:nvPr>
            <p:custDataLst>
              <p:tags r:id="rId2"/>
            </p:custDataLst>
          </p:nvPr>
        </p:nvPicPr>
        <p:blipFill>
          <a:blip r:embed="rId5">
            <a:extLst>
              <a:ext uri="{28A0092B-C50C-407E-A947-70E740481C1C}">
                <a14:useLocalDpi xmlns:a14="http://schemas.microsoft.com/office/drawing/2010/main" val="0"/>
              </a:ext>
            </a:extLst>
          </a:blip>
          <a:stretch>
            <a:fillRect/>
          </a:stretch>
        </p:blipFill>
        <p:spPr>
          <a:xfrm>
            <a:off x="4508500" y="1600200"/>
            <a:ext cx="4572000" cy="5143500"/>
          </a:xfrm>
          <a:prstGeom prst="rect">
            <a:avLst/>
          </a:prstGeom>
        </p:spPr>
      </p:pic>
    </p:spTree>
    <p:custDataLst>
      <p:tags r:id="rId1"/>
    </p:custData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PQuestion"/>
          <p:cNvSpPr>
            <a:spLocks noGrp="1"/>
          </p:cNvSpPr>
          <p:nvPr>
            <p:ph type="title"/>
          </p:nvPr>
        </p:nvSpPr>
        <p:spPr/>
        <p:txBody>
          <a:bodyPr>
            <a:noAutofit/>
          </a:bodyPr>
          <a:lstStyle/>
          <a:p>
            <a:r>
              <a:rPr lang="en-US" altLang="en-US" sz="2800" smtClean="0">
                <a:ea typeface="MS PGothic" charset="-128"/>
              </a:rPr>
              <a:t>“A </a:t>
            </a:r>
            <a:r>
              <a:rPr lang="en-US" altLang="en-US" sz="2800" dirty="0" smtClean="0">
                <a:ea typeface="MS PGothic" charset="-128"/>
              </a:rPr>
              <a:t>market that allows payment for human kidneys should be established on a trial basis to help extend the lives of patients with kidney </a:t>
            </a:r>
            <a:r>
              <a:rPr lang="en-US" altLang="en-US" sz="2800" smtClean="0">
                <a:ea typeface="MS PGothic" charset="-128"/>
              </a:rPr>
              <a:t>disease.”</a:t>
            </a:r>
            <a:endParaRPr lang="en-US" altLang="en-US" sz="2800" dirty="0">
              <a:ea typeface="MS PGothic" charset="-128"/>
            </a:endParaRPr>
          </a:p>
        </p:txBody>
      </p:sp>
      <p:sp>
        <p:nvSpPr>
          <p:cNvPr id="13314" name="TPAnswers"/>
          <p:cNvSpPr>
            <a:spLocks noGrp="1"/>
          </p:cNvSpPr>
          <p:nvPr>
            <p:ph idx="1"/>
            <p:custDataLst>
              <p:tags r:id="rId2"/>
            </p:custDataLst>
          </p:nvPr>
        </p:nvSpPr>
        <p:spPr>
          <a:xfrm>
            <a:off x="457200" y="1600200"/>
            <a:ext cx="4114800" cy="4525963"/>
          </a:xfrm>
        </p:spPr>
        <p:txBody>
          <a:bodyPr>
            <a:normAutofit/>
          </a:bodyPr>
          <a:lstStyle/>
          <a:p>
            <a:pPr marL="514350" indent="-514350">
              <a:buFont typeface="Arial" charset="0"/>
              <a:buAutoNum type="alphaUcPeriod"/>
            </a:pPr>
            <a:r>
              <a:rPr lang="en-US" altLang="en-US" dirty="0" smtClean="0">
                <a:ea typeface="MS PGothic" charset="-128"/>
              </a:rPr>
              <a:t>agree</a:t>
            </a:r>
          </a:p>
          <a:p>
            <a:pPr marL="514350" indent="-514350">
              <a:buFont typeface="Arial" charset="0"/>
              <a:buAutoNum type="alphaUcPeriod"/>
            </a:pPr>
            <a:r>
              <a:rPr lang="en-US" altLang="en-US" dirty="0" smtClean="0">
                <a:ea typeface="MS PGothic" charset="-128"/>
              </a:rPr>
              <a:t>disagree</a:t>
            </a:r>
          </a:p>
          <a:p>
            <a:pPr marL="514350" indent="-514350">
              <a:buFont typeface="Arial" charset="0"/>
              <a:buAutoNum type="alphaUcPeriod"/>
            </a:pPr>
            <a:r>
              <a:rPr lang="en-US" altLang="en-US" dirty="0" smtClean="0">
                <a:ea typeface="MS PGothic" charset="-128"/>
              </a:rPr>
              <a:t>uncertain</a:t>
            </a:r>
            <a:endParaRPr lang="en-US" altLang="en-US" dirty="0">
              <a:ea typeface="MS PGothic" charset="-128"/>
            </a:endParaRPr>
          </a:p>
        </p:txBody>
      </p:sp>
      <p:pic>
        <p:nvPicPr>
          <p:cNvPr id="4" name="TPChart" descr="1D3601E00136491BB98AAB4C307216CBChart20170125220158133.png"/>
          <p:cNvPicPr>
            <a:picLocks/>
          </p:cNvPicPr>
          <p:nvPr>
            <p:custDataLst>
              <p:tags r:id="rId3"/>
            </p:custDataLst>
          </p:nvPr>
        </p:nvPicPr>
        <p:blipFill>
          <a:blip r:embed="rId7">
            <a:extLst>
              <a:ext uri="{28A0092B-C50C-407E-A947-70E740481C1C}">
                <a14:useLocalDpi xmlns:a14="http://schemas.microsoft.com/office/drawing/2010/main" val="0"/>
              </a:ext>
            </a:extLst>
          </a:blip>
          <a:stretch>
            <a:fillRect/>
          </a:stretch>
        </p:blipFill>
        <p:spPr>
          <a:xfrm>
            <a:off x="4508500" y="1600200"/>
            <a:ext cx="4572000" cy="5143500"/>
          </a:xfrm>
          <a:prstGeom prst="rect">
            <a:avLst/>
          </a:prstGeom>
        </p:spPr>
      </p:pic>
      <p:sp>
        <p:nvSpPr>
          <p:cNvPr id="3" name="CAI1"/>
          <p:cNvSpPr/>
          <p:nvPr>
            <p:custDataLst>
              <p:tags r:id="rId4"/>
            </p:custDataLst>
          </p:nvPr>
        </p:nvSpPr>
        <p:spPr>
          <a:xfrm rot="10800000">
            <a:off x="142240" y="1777153"/>
            <a:ext cx="393700" cy="3937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PQuestion"/>
          <p:cNvSpPr>
            <a:spLocks noGrp="1"/>
          </p:cNvSpPr>
          <p:nvPr>
            <p:ph type="title"/>
          </p:nvPr>
        </p:nvSpPr>
        <p:spPr/>
        <p:txBody>
          <a:bodyPr>
            <a:normAutofit fontScale="90000"/>
          </a:bodyPr>
          <a:lstStyle/>
          <a:p>
            <a:pPr eaLnBrk="1" hangingPunct="1"/>
            <a:r>
              <a:rPr lang="en-US" altLang="en-US" smtClean="0">
                <a:ea typeface="MS PGothic" charset="-128"/>
              </a:rPr>
              <a:t>Consumer surplus increases when the price increases.</a:t>
            </a:r>
            <a:endParaRPr lang="en-US" altLang="en-US">
              <a:ea typeface="MS PGothic" charset="-128"/>
            </a:endParaRPr>
          </a:p>
        </p:txBody>
      </p:sp>
      <p:sp>
        <p:nvSpPr>
          <p:cNvPr id="2051" name="TPAnswers"/>
          <p:cNvSpPr>
            <a:spLocks noGrp="1"/>
          </p:cNvSpPr>
          <p:nvPr>
            <p:ph idx="1"/>
            <p:custDataLst>
              <p:tags r:id="rId2"/>
            </p:custDataLst>
          </p:nvPr>
        </p:nvSpPr>
        <p:spPr>
          <a:xfrm>
            <a:off x="457200" y="1600200"/>
            <a:ext cx="4114800" cy="4525963"/>
          </a:xfrm>
        </p:spPr>
        <p:txBody>
          <a:bodyPr>
            <a:normAutofit/>
          </a:bodyPr>
          <a:lstStyle/>
          <a:p>
            <a:pPr marL="514350" indent="-514350" eaLnBrk="1" hangingPunct="1">
              <a:buFont typeface="Arial" charset="0"/>
              <a:buAutoNum type="alphaUcPeriod"/>
            </a:pPr>
            <a:r>
              <a:rPr lang="en-US" altLang="en-US" smtClean="0">
                <a:ea typeface="MS PGothic" charset="-128"/>
              </a:rPr>
              <a:t>True</a:t>
            </a:r>
          </a:p>
          <a:p>
            <a:pPr marL="514350" indent="-514350" eaLnBrk="1" hangingPunct="1">
              <a:buFont typeface="Arial" charset="0"/>
              <a:buAutoNum type="alphaUcPeriod"/>
            </a:pPr>
            <a:r>
              <a:rPr lang="en-US" altLang="en-US" smtClean="0">
                <a:ea typeface="MS PGothic" charset="-128"/>
              </a:rPr>
              <a:t>False</a:t>
            </a:r>
            <a:endParaRPr lang="en-US" altLang="en-US" dirty="0">
              <a:ea typeface="MS PGothic" charset="-128"/>
            </a:endParaRPr>
          </a:p>
        </p:txBody>
      </p:sp>
      <p:pic>
        <p:nvPicPr>
          <p:cNvPr id="4" name="TPChart" descr="B1F43D16A8834F12BFEF410CF259F16AChart20170125220146809.png"/>
          <p:cNvPicPr>
            <a:picLocks/>
          </p:cNvPicPr>
          <p:nvPr>
            <p:custDataLst>
              <p:tags r:id="rId3"/>
            </p:custDataLst>
          </p:nvPr>
        </p:nvPicPr>
        <p:blipFill>
          <a:blip r:embed="rId6">
            <a:extLst>
              <a:ext uri="{28A0092B-C50C-407E-A947-70E740481C1C}">
                <a14:useLocalDpi xmlns:a14="http://schemas.microsoft.com/office/drawing/2010/main" val="0"/>
              </a:ext>
            </a:extLst>
          </a:blip>
          <a:stretch>
            <a:fillRect/>
          </a:stretch>
        </p:blipFill>
        <p:spPr>
          <a:xfrm>
            <a:off x="4508500" y="1600200"/>
            <a:ext cx="4572000" cy="5143500"/>
          </a:xfrm>
          <a:prstGeom prst="rect">
            <a:avLst/>
          </a:prstGeom>
        </p:spPr>
      </p:pic>
      <p:sp>
        <p:nvSpPr>
          <p:cNvPr id="3" name="CAI1"/>
          <p:cNvSpPr/>
          <p:nvPr>
            <p:custDataLst>
              <p:tags r:id="rId4"/>
            </p:custDataLst>
          </p:nvPr>
        </p:nvSpPr>
        <p:spPr>
          <a:xfrm rot="10800000">
            <a:off x="142240" y="2264833"/>
            <a:ext cx="393700" cy="3937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PQuestion"/>
          <p:cNvSpPr>
            <a:spLocks noGrp="1"/>
          </p:cNvSpPr>
          <p:nvPr>
            <p:ph type="title"/>
          </p:nvPr>
        </p:nvSpPr>
        <p:spPr/>
        <p:txBody>
          <a:bodyPr>
            <a:normAutofit fontScale="90000"/>
          </a:bodyPr>
          <a:lstStyle/>
          <a:p>
            <a:pPr eaLnBrk="1" hangingPunct="1"/>
            <a:r>
              <a:rPr lang="en-US" altLang="en-US" smtClean="0">
                <a:ea typeface="MS PGothic" charset="-128"/>
              </a:rPr>
              <a:t>The market equilibrium maximizes the sum of the producer and consumer surplus.</a:t>
            </a:r>
            <a:endParaRPr lang="en-US" altLang="en-US">
              <a:ea typeface="MS PGothic" charset="-128"/>
            </a:endParaRPr>
          </a:p>
        </p:txBody>
      </p:sp>
      <p:sp>
        <p:nvSpPr>
          <p:cNvPr id="2051" name="TPAnswers"/>
          <p:cNvSpPr>
            <a:spLocks noGrp="1"/>
          </p:cNvSpPr>
          <p:nvPr>
            <p:ph idx="1"/>
            <p:custDataLst>
              <p:tags r:id="rId2"/>
            </p:custDataLst>
          </p:nvPr>
        </p:nvSpPr>
        <p:spPr>
          <a:xfrm>
            <a:off x="457200" y="1600200"/>
            <a:ext cx="4114800" cy="4525963"/>
          </a:xfrm>
        </p:spPr>
        <p:txBody>
          <a:bodyPr>
            <a:normAutofit/>
          </a:bodyPr>
          <a:lstStyle/>
          <a:p>
            <a:pPr marL="514350" indent="-514350" eaLnBrk="1" hangingPunct="1">
              <a:buFont typeface="Arial" charset="0"/>
              <a:buAutoNum type="alphaUcPeriod"/>
            </a:pPr>
            <a:r>
              <a:rPr lang="en-US" altLang="en-US" smtClean="0">
                <a:ea typeface="MS PGothic" charset="-128"/>
              </a:rPr>
              <a:t>True</a:t>
            </a:r>
          </a:p>
          <a:p>
            <a:pPr marL="514350" indent="-514350" eaLnBrk="1" hangingPunct="1">
              <a:buFont typeface="Arial" charset="0"/>
              <a:buAutoNum type="alphaUcPeriod"/>
            </a:pPr>
            <a:r>
              <a:rPr lang="en-US" altLang="en-US" smtClean="0">
                <a:ea typeface="MS PGothic" charset="-128"/>
              </a:rPr>
              <a:t>False</a:t>
            </a:r>
            <a:endParaRPr lang="en-US" altLang="en-US" dirty="0">
              <a:ea typeface="MS PGothic" charset="-128"/>
            </a:endParaRPr>
          </a:p>
        </p:txBody>
      </p:sp>
      <p:pic>
        <p:nvPicPr>
          <p:cNvPr id="4" name="TPChart" descr="E3E9085E74794E40AE0330A6501A285FChart20170125220148080.png"/>
          <p:cNvPicPr>
            <a:picLocks/>
          </p:cNvPicPr>
          <p:nvPr>
            <p:custDataLst>
              <p:tags r:id="rId3"/>
            </p:custDataLst>
          </p:nvPr>
        </p:nvPicPr>
        <p:blipFill>
          <a:blip r:embed="rId6">
            <a:extLst>
              <a:ext uri="{28A0092B-C50C-407E-A947-70E740481C1C}">
                <a14:useLocalDpi xmlns:a14="http://schemas.microsoft.com/office/drawing/2010/main" val="0"/>
              </a:ext>
            </a:extLst>
          </a:blip>
          <a:stretch>
            <a:fillRect/>
          </a:stretch>
        </p:blipFill>
        <p:spPr>
          <a:xfrm>
            <a:off x="4508500" y="1600200"/>
            <a:ext cx="4572000" cy="5143500"/>
          </a:xfrm>
          <a:prstGeom prst="rect">
            <a:avLst/>
          </a:prstGeom>
        </p:spPr>
      </p:pic>
      <p:sp>
        <p:nvSpPr>
          <p:cNvPr id="3" name="CAI1"/>
          <p:cNvSpPr/>
          <p:nvPr>
            <p:custDataLst>
              <p:tags r:id="rId4"/>
            </p:custDataLst>
          </p:nvPr>
        </p:nvSpPr>
        <p:spPr>
          <a:xfrm rot="10800000">
            <a:off x="142240" y="1777153"/>
            <a:ext cx="393700" cy="3937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PQuestion"/>
          <p:cNvSpPr>
            <a:spLocks noGrp="1"/>
          </p:cNvSpPr>
          <p:nvPr>
            <p:ph type="title"/>
          </p:nvPr>
        </p:nvSpPr>
        <p:spPr/>
        <p:txBody>
          <a:bodyPr>
            <a:normAutofit fontScale="90000"/>
          </a:bodyPr>
          <a:lstStyle/>
          <a:p>
            <a:pPr eaLnBrk="1" hangingPunct="1"/>
            <a:r>
              <a:rPr lang="en-US" altLang="en-US" smtClean="0">
                <a:ea typeface="MS PGothic" charset="-128"/>
              </a:rPr>
              <a:t>Producer surplus is the difference between willingness to pay and price paid for a good.</a:t>
            </a:r>
            <a:endParaRPr lang="en-US" altLang="en-US">
              <a:ea typeface="MS PGothic" charset="-128"/>
            </a:endParaRPr>
          </a:p>
        </p:txBody>
      </p:sp>
      <p:sp>
        <p:nvSpPr>
          <p:cNvPr id="2051" name="TPAnswers"/>
          <p:cNvSpPr>
            <a:spLocks noGrp="1"/>
          </p:cNvSpPr>
          <p:nvPr>
            <p:ph idx="1"/>
            <p:custDataLst>
              <p:tags r:id="rId2"/>
            </p:custDataLst>
          </p:nvPr>
        </p:nvSpPr>
        <p:spPr>
          <a:xfrm>
            <a:off x="457200" y="1600200"/>
            <a:ext cx="4114800" cy="4525963"/>
          </a:xfrm>
        </p:spPr>
        <p:txBody>
          <a:bodyPr>
            <a:normAutofit/>
          </a:bodyPr>
          <a:lstStyle/>
          <a:p>
            <a:pPr marL="514350" indent="-514350" eaLnBrk="1" hangingPunct="1">
              <a:buFont typeface="Arial" charset="0"/>
              <a:buAutoNum type="alphaUcPeriod"/>
            </a:pPr>
            <a:r>
              <a:rPr lang="en-US" altLang="en-US" smtClean="0">
                <a:ea typeface="MS PGothic" charset="-128"/>
              </a:rPr>
              <a:t>True</a:t>
            </a:r>
          </a:p>
          <a:p>
            <a:pPr marL="514350" indent="-514350" eaLnBrk="1" hangingPunct="1">
              <a:buFont typeface="Arial" charset="0"/>
              <a:buAutoNum type="alphaUcPeriod"/>
            </a:pPr>
            <a:r>
              <a:rPr lang="en-US" altLang="en-US" smtClean="0">
                <a:ea typeface="MS PGothic" charset="-128"/>
              </a:rPr>
              <a:t>False</a:t>
            </a:r>
            <a:endParaRPr lang="en-US" altLang="en-US" dirty="0">
              <a:ea typeface="MS PGothic" charset="-128"/>
            </a:endParaRPr>
          </a:p>
        </p:txBody>
      </p:sp>
      <p:pic>
        <p:nvPicPr>
          <p:cNvPr id="4" name="TPChart" descr="4785F562CF9547C7843BD138566418BAChart20170125220149039.png"/>
          <p:cNvPicPr>
            <a:picLocks/>
          </p:cNvPicPr>
          <p:nvPr>
            <p:custDataLst>
              <p:tags r:id="rId3"/>
            </p:custDataLst>
          </p:nvPr>
        </p:nvPicPr>
        <p:blipFill>
          <a:blip r:embed="rId6">
            <a:extLst>
              <a:ext uri="{28A0092B-C50C-407E-A947-70E740481C1C}">
                <a14:useLocalDpi xmlns:a14="http://schemas.microsoft.com/office/drawing/2010/main" val="0"/>
              </a:ext>
            </a:extLst>
          </a:blip>
          <a:stretch>
            <a:fillRect/>
          </a:stretch>
        </p:blipFill>
        <p:spPr>
          <a:xfrm>
            <a:off x="4508500" y="1600200"/>
            <a:ext cx="4572000" cy="5143500"/>
          </a:xfrm>
          <a:prstGeom prst="rect">
            <a:avLst/>
          </a:prstGeom>
        </p:spPr>
      </p:pic>
      <p:sp>
        <p:nvSpPr>
          <p:cNvPr id="3" name="CAI1"/>
          <p:cNvSpPr/>
          <p:nvPr>
            <p:custDataLst>
              <p:tags r:id="rId4"/>
            </p:custDataLst>
          </p:nvPr>
        </p:nvSpPr>
        <p:spPr>
          <a:xfrm rot="10800000">
            <a:off x="142240" y="2264833"/>
            <a:ext cx="393700" cy="3937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PQuestion"/>
          <p:cNvSpPr>
            <a:spLocks noGrp="1"/>
          </p:cNvSpPr>
          <p:nvPr>
            <p:ph type="title"/>
          </p:nvPr>
        </p:nvSpPr>
        <p:spPr/>
        <p:txBody>
          <a:bodyPr>
            <a:noAutofit/>
          </a:bodyPr>
          <a:lstStyle/>
          <a:p>
            <a:pPr eaLnBrk="1" hangingPunct="1"/>
            <a:r>
              <a:rPr lang="en-US" altLang="en-US" sz="3200" dirty="0" smtClean="0">
                <a:ea typeface="MS PGothic" charset="-128"/>
              </a:rPr>
              <a:t>Imagine I ordered a pizza which I will distribute to the class via an auction.  What is the most you would bid for a slice?</a:t>
            </a:r>
            <a:endParaRPr lang="en-US" altLang="en-US" sz="3200" dirty="0">
              <a:ea typeface="MS PGothic" charset="-128"/>
            </a:endParaRPr>
          </a:p>
        </p:txBody>
      </p:sp>
      <p:sp>
        <p:nvSpPr>
          <p:cNvPr id="2051" name="TPAnswers"/>
          <p:cNvSpPr>
            <a:spLocks noGrp="1"/>
          </p:cNvSpPr>
          <p:nvPr>
            <p:ph idx="1"/>
            <p:custDataLst>
              <p:tags r:id="rId2"/>
            </p:custDataLst>
          </p:nvPr>
        </p:nvSpPr>
        <p:spPr>
          <a:xfrm>
            <a:off x="457200" y="1600200"/>
            <a:ext cx="4114800" cy="4525963"/>
          </a:xfrm>
        </p:spPr>
        <p:txBody>
          <a:bodyPr>
            <a:normAutofit/>
          </a:bodyPr>
          <a:lstStyle/>
          <a:p>
            <a:pPr marL="514350" indent="-514350" eaLnBrk="1" hangingPunct="1">
              <a:buFont typeface="Arial" charset="0"/>
              <a:buAutoNum type="alphaUcPeriod"/>
            </a:pPr>
            <a:r>
              <a:rPr lang="en-US" altLang="en-US" smtClean="0">
                <a:ea typeface="MS PGothic" charset="-128"/>
              </a:rPr>
              <a:t>$0</a:t>
            </a:r>
          </a:p>
          <a:p>
            <a:pPr marL="514350" indent="-514350" eaLnBrk="1" hangingPunct="1">
              <a:buFont typeface="Arial" charset="0"/>
              <a:buAutoNum type="alphaUcPeriod"/>
            </a:pPr>
            <a:r>
              <a:rPr lang="en-US" altLang="en-US" smtClean="0">
                <a:ea typeface="MS PGothic" charset="-128"/>
              </a:rPr>
              <a:t>$0.50</a:t>
            </a:r>
          </a:p>
          <a:p>
            <a:pPr marL="514350" indent="-514350" eaLnBrk="1" hangingPunct="1">
              <a:buFont typeface="Arial" charset="0"/>
              <a:buAutoNum type="alphaUcPeriod"/>
            </a:pPr>
            <a:r>
              <a:rPr lang="en-US" altLang="en-US" smtClean="0">
                <a:ea typeface="MS PGothic" charset="-128"/>
              </a:rPr>
              <a:t>$1.00</a:t>
            </a:r>
          </a:p>
          <a:p>
            <a:pPr marL="514350" indent="-514350" eaLnBrk="1" hangingPunct="1">
              <a:buFont typeface="Arial" charset="0"/>
              <a:buAutoNum type="alphaUcPeriod"/>
            </a:pPr>
            <a:r>
              <a:rPr lang="en-US" altLang="en-US" smtClean="0">
                <a:ea typeface="MS PGothic" charset="-128"/>
              </a:rPr>
              <a:t>$1.50</a:t>
            </a:r>
          </a:p>
          <a:p>
            <a:pPr marL="514350" indent="-514350" eaLnBrk="1" hangingPunct="1">
              <a:buFont typeface="Arial" charset="0"/>
              <a:buAutoNum type="alphaUcPeriod"/>
            </a:pPr>
            <a:r>
              <a:rPr lang="en-US" altLang="en-US" smtClean="0">
                <a:ea typeface="MS PGothic" charset="-128"/>
              </a:rPr>
              <a:t>$2.00</a:t>
            </a:r>
          </a:p>
          <a:p>
            <a:pPr marL="514350" indent="-514350" eaLnBrk="1" hangingPunct="1">
              <a:buFont typeface="Arial" charset="0"/>
              <a:buAutoNum type="alphaUcPeriod"/>
            </a:pPr>
            <a:r>
              <a:rPr lang="en-US" altLang="en-US" smtClean="0">
                <a:ea typeface="MS PGothic" charset="-128"/>
              </a:rPr>
              <a:t>I’m starving and will bid more than $2.00</a:t>
            </a:r>
            <a:endParaRPr lang="en-US" altLang="en-US" dirty="0">
              <a:ea typeface="MS PGothic" charset="-128"/>
            </a:endParaRPr>
          </a:p>
        </p:txBody>
      </p:sp>
      <p:pic>
        <p:nvPicPr>
          <p:cNvPr id="3" name="TPChart" descr="6F6C0ADEE43A455C8A5A335763AF2A77Chart20170125220149969.png"/>
          <p:cNvPicPr>
            <a:picLocks/>
          </p:cNvPicPr>
          <p:nvPr>
            <p:custDataLst>
              <p:tags r:id="rId3"/>
            </p:custDataLst>
          </p:nvPr>
        </p:nvPicPr>
        <p:blipFill>
          <a:blip r:embed="rId6">
            <a:extLst>
              <a:ext uri="{28A0092B-C50C-407E-A947-70E740481C1C}">
                <a14:useLocalDpi xmlns:a14="http://schemas.microsoft.com/office/drawing/2010/main" val="0"/>
              </a:ext>
            </a:extLst>
          </a:blip>
          <a:stretch>
            <a:fillRect/>
          </a:stretch>
        </p:blipFill>
        <p:spPr>
          <a:xfrm>
            <a:off x="4508500" y="1600200"/>
            <a:ext cx="4572000" cy="5143500"/>
          </a:xfrm>
          <a:prstGeom prst="rect">
            <a:avLst/>
          </a:prstGeom>
        </p:spPr>
      </p:pic>
    </p:spTree>
    <p:custDataLst>
      <p:tags r:id="rId1"/>
    </p:custData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PQuestion"/>
          <p:cNvSpPr>
            <a:spLocks noGrp="1"/>
          </p:cNvSpPr>
          <p:nvPr>
            <p:ph type="title"/>
          </p:nvPr>
        </p:nvSpPr>
        <p:spPr/>
        <p:txBody>
          <a:bodyPr>
            <a:noAutofit/>
          </a:bodyPr>
          <a:lstStyle/>
          <a:p>
            <a:r>
              <a:rPr lang="en-US" altLang="en-US" sz="2400" dirty="0" smtClean="0">
                <a:ea typeface="MS PGothic" charset="-128"/>
              </a:rPr>
              <a:t>Suppose your sister inherits an antique doll from your Great Aunt Sadie. The doll has a sentimental value of $500 to you. If your sister sells you the doll for $200, your consumer surplus is</a:t>
            </a:r>
            <a:endParaRPr lang="en-US" altLang="en-US" sz="2400" dirty="0">
              <a:ea typeface="MS PGothic" charset="-128"/>
            </a:endParaRPr>
          </a:p>
        </p:txBody>
      </p:sp>
      <p:sp>
        <p:nvSpPr>
          <p:cNvPr id="13314" name="TPAnswers"/>
          <p:cNvSpPr>
            <a:spLocks noGrp="1"/>
          </p:cNvSpPr>
          <p:nvPr>
            <p:ph idx="1"/>
            <p:custDataLst>
              <p:tags r:id="rId2"/>
            </p:custDataLst>
          </p:nvPr>
        </p:nvSpPr>
        <p:spPr>
          <a:xfrm>
            <a:off x="457200" y="1600200"/>
            <a:ext cx="4114800" cy="4525963"/>
          </a:xfrm>
        </p:spPr>
        <p:txBody>
          <a:bodyPr>
            <a:normAutofit/>
          </a:bodyPr>
          <a:lstStyle/>
          <a:p>
            <a:pPr marL="514350" indent="-514350">
              <a:buFont typeface="Arial" charset="0"/>
              <a:buAutoNum type="alphaUcPeriod"/>
            </a:pPr>
            <a:r>
              <a:rPr lang="en-US" altLang="en-US" sz="2800" dirty="0" smtClean="0">
                <a:ea typeface="MS PGothic" charset="-128"/>
              </a:rPr>
              <a:t>$700.</a:t>
            </a:r>
          </a:p>
          <a:p>
            <a:pPr marL="514350" indent="-514350">
              <a:buFont typeface="Arial" charset="0"/>
              <a:buAutoNum type="alphaUcPeriod"/>
            </a:pPr>
            <a:r>
              <a:rPr lang="en-US" altLang="en-US" sz="2800" dirty="0" smtClean="0">
                <a:ea typeface="MS PGothic" charset="-128"/>
              </a:rPr>
              <a:t>$500.</a:t>
            </a:r>
          </a:p>
          <a:p>
            <a:pPr marL="514350" indent="-514350">
              <a:buFont typeface="Arial" charset="0"/>
              <a:buAutoNum type="alphaUcPeriod"/>
            </a:pPr>
            <a:r>
              <a:rPr lang="en-US" altLang="en-US" sz="2800" dirty="0" smtClean="0">
                <a:ea typeface="MS PGothic" charset="-128"/>
              </a:rPr>
              <a:t>$300.</a:t>
            </a:r>
          </a:p>
          <a:p>
            <a:pPr marL="514350" indent="-514350">
              <a:buFont typeface="Arial" charset="0"/>
              <a:buAutoNum type="alphaUcPeriod"/>
            </a:pPr>
            <a:r>
              <a:rPr lang="en-US" altLang="en-US" sz="2800" dirty="0" smtClean="0">
                <a:ea typeface="MS PGothic" charset="-128"/>
              </a:rPr>
              <a:t>$200.</a:t>
            </a:r>
            <a:endParaRPr lang="en-US" altLang="en-US" sz="2800" dirty="0">
              <a:ea typeface="MS PGothic" charset="-128"/>
            </a:endParaRPr>
          </a:p>
        </p:txBody>
      </p:sp>
      <p:pic>
        <p:nvPicPr>
          <p:cNvPr id="4" name="TPChart" descr="754AB9E2595B40B69A051E759283C4ECChart20170125220151013.png"/>
          <p:cNvPicPr>
            <a:picLocks/>
          </p:cNvPicPr>
          <p:nvPr>
            <p:custDataLst>
              <p:tags r:id="rId3"/>
            </p:custDataLst>
          </p:nvPr>
        </p:nvPicPr>
        <p:blipFill>
          <a:blip r:embed="rId6">
            <a:extLst>
              <a:ext uri="{28A0092B-C50C-407E-A947-70E740481C1C}">
                <a14:useLocalDpi xmlns:a14="http://schemas.microsoft.com/office/drawing/2010/main" val="0"/>
              </a:ext>
            </a:extLst>
          </a:blip>
          <a:stretch>
            <a:fillRect/>
          </a:stretch>
        </p:blipFill>
        <p:spPr>
          <a:xfrm>
            <a:off x="4508500" y="1600200"/>
            <a:ext cx="4572000" cy="5143500"/>
          </a:xfrm>
          <a:prstGeom prst="rect">
            <a:avLst/>
          </a:prstGeom>
        </p:spPr>
      </p:pic>
      <p:sp>
        <p:nvSpPr>
          <p:cNvPr id="3" name="CAI1"/>
          <p:cNvSpPr/>
          <p:nvPr>
            <p:custDataLst>
              <p:tags r:id="rId4"/>
            </p:custDataLst>
          </p:nvPr>
        </p:nvSpPr>
        <p:spPr>
          <a:xfrm rot="10800000">
            <a:off x="182880" y="2699004"/>
            <a:ext cx="342900" cy="3429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PQuestion"/>
          <p:cNvSpPr>
            <a:spLocks noGrp="1"/>
          </p:cNvSpPr>
          <p:nvPr>
            <p:ph type="title"/>
          </p:nvPr>
        </p:nvSpPr>
        <p:spPr>
          <a:xfrm>
            <a:off x="2882129" y="324091"/>
            <a:ext cx="6088494" cy="1143000"/>
          </a:xfrm>
        </p:spPr>
        <p:txBody>
          <a:bodyPr>
            <a:noAutofit/>
          </a:bodyPr>
          <a:lstStyle/>
          <a:p>
            <a:r>
              <a:rPr lang="en-US" altLang="en-US" sz="2800" dirty="0" smtClean="0">
                <a:ea typeface="MS PGothic" charset="-128"/>
              </a:rPr>
              <a:t>The market for gluten-free bread is represented in the graph. When the market is in equilibrium, consumer surplus is</a:t>
            </a:r>
            <a:endParaRPr lang="en-US" altLang="en-US" sz="2800" dirty="0">
              <a:ea typeface="MS PGothic" charset="-128"/>
            </a:endParaRPr>
          </a:p>
        </p:txBody>
      </p:sp>
      <p:sp>
        <p:nvSpPr>
          <p:cNvPr id="13314" name="TPAnswers"/>
          <p:cNvSpPr>
            <a:spLocks noGrp="1"/>
          </p:cNvSpPr>
          <p:nvPr>
            <p:ph idx="1"/>
            <p:custDataLst>
              <p:tags r:id="rId2"/>
            </p:custDataLst>
          </p:nvPr>
        </p:nvSpPr>
        <p:spPr>
          <a:xfrm>
            <a:off x="457200" y="2947335"/>
            <a:ext cx="4114800" cy="4525963"/>
          </a:xfrm>
        </p:spPr>
        <p:txBody>
          <a:bodyPr>
            <a:normAutofit/>
          </a:bodyPr>
          <a:lstStyle/>
          <a:p>
            <a:pPr marL="514350" indent="-514350">
              <a:buFont typeface="Arial" charset="0"/>
              <a:buAutoNum type="alphaUcPeriod"/>
            </a:pPr>
            <a:r>
              <a:rPr lang="en-US" altLang="en-US" sz="2800" dirty="0" smtClean="0">
                <a:ea typeface="MS PGothic" charset="-128"/>
              </a:rPr>
              <a:t>$80.</a:t>
            </a:r>
          </a:p>
          <a:p>
            <a:pPr marL="514350" indent="-514350">
              <a:buFont typeface="Arial" charset="0"/>
              <a:buAutoNum type="alphaUcPeriod"/>
            </a:pPr>
            <a:r>
              <a:rPr lang="en-US" altLang="en-US" sz="2800" dirty="0" smtClean="0">
                <a:ea typeface="MS PGothic" charset="-128"/>
              </a:rPr>
              <a:t>$160.</a:t>
            </a:r>
          </a:p>
          <a:p>
            <a:pPr marL="514350" indent="-514350">
              <a:buFont typeface="Arial" charset="0"/>
              <a:buAutoNum type="alphaUcPeriod"/>
            </a:pPr>
            <a:r>
              <a:rPr lang="en-US" altLang="en-US" sz="2800" dirty="0" smtClean="0">
                <a:ea typeface="MS PGothic" charset="-128"/>
              </a:rPr>
              <a:t>$240.</a:t>
            </a:r>
          </a:p>
          <a:p>
            <a:pPr marL="514350" indent="-514350">
              <a:buFont typeface="Arial" charset="0"/>
              <a:buAutoNum type="alphaUcPeriod"/>
            </a:pPr>
            <a:r>
              <a:rPr lang="en-US" altLang="en-US" sz="2800" dirty="0" smtClean="0">
                <a:ea typeface="MS PGothic" charset="-128"/>
              </a:rPr>
              <a:t>$320.</a:t>
            </a:r>
            <a:endParaRPr lang="en-US" altLang="en-US" sz="2800" dirty="0">
              <a:ea typeface="MS PGothic" charset="-128"/>
            </a:endParaRPr>
          </a:p>
        </p:txBody>
      </p:sp>
      <p:pic>
        <p:nvPicPr>
          <p:cNvPr id="5" name="TPChart" descr="AC030A7DFB754F71B7AA4B35F00BE08EChart20170125220152034.png"/>
          <p:cNvPicPr>
            <a:picLocks/>
          </p:cNvPicPr>
          <p:nvPr>
            <p:custDataLst>
              <p:tags r:id="rId3"/>
            </p:custDataLst>
          </p:nvPr>
        </p:nvPicPr>
        <p:blipFill>
          <a:blip r:embed="rId6">
            <a:extLst>
              <a:ext uri="{28A0092B-C50C-407E-A947-70E740481C1C}">
                <a14:useLocalDpi xmlns:a14="http://schemas.microsoft.com/office/drawing/2010/main" val="0"/>
              </a:ext>
            </a:extLst>
          </a:blip>
          <a:stretch>
            <a:fillRect/>
          </a:stretch>
        </p:blipFill>
        <p:spPr>
          <a:xfrm>
            <a:off x="4508500" y="1600200"/>
            <a:ext cx="4572000" cy="5143500"/>
          </a:xfrm>
          <a:prstGeom prst="rect">
            <a:avLst/>
          </a:prstGeom>
        </p:spPr>
      </p:pic>
      <p:pic>
        <p:nvPicPr>
          <p:cNvPr id="3" name="Picture 2" descr="8D34ECD63CDD431CACB0B7DB1AB07133.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7200" y="108088"/>
            <a:ext cx="2641087" cy="2216180"/>
          </a:xfrm>
          <a:prstGeom prst="rect">
            <a:avLst/>
          </a:prstGeom>
        </p:spPr>
      </p:pic>
      <p:sp>
        <p:nvSpPr>
          <p:cNvPr id="4" name="CAI1"/>
          <p:cNvSpPr/>
          <p:nvPr>
            <p:custDataLst>
              <p:tags r:id="rId4"/>
            </p:custDataLst>
          </p:nvPr>
        </p:nvSpPr>
        <p:spPr>
          <a:xfrm rot="10800000">
            <a:off x="182880" y="3107355"/>
            <a:ext cx="342900" cy="3429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PQuestion"/>
          <p:cNvSpPr>
            <a:spLocks noGrp="1"/>
          </p:cNvSpPr>
          <p:nvPr>
            <p:ph type="title"/>
          </p:nvPr>
        </p:nvSpPr>
        <p:spPr>
          <a:xfrm>
            <a:off x="3800807" y="274638"/>
            <a:ext cx="4881604" cy="1143000"/>
          </a:xfrm>
        </p:spPr>
        <p:txBody>
          <a:bodyPr>
            <a:noAutofit/>
          </a:bodyPr>
          <a:lstStyle/>
          <a:p>
            <a:r>
              <a:rPr lang="en-US" altLang="en-US" sz="2400" dirty="0" smtClean="0">
                <a:ea typeface="MS PGothic" charset="-128"/>
              </a:rPr>
              <a:t>Refer to the graph. If the price falls from P</a:t>
            </a:r>
            <a:r>
              <a:rPr lang="en-US" altLang="en-US" sz="2400" baseline="-25000" dirty="0" smtClean="0">
                <a:ea typeface="MS PGothic" charset="-128"/>
              </a:rPr>
              <a:t>2</a:t>
            </a:r>
            <a:r>
              <a:rPr lang="en-US" altLang="en-US" sz="2400" dirty="0" smtClean="0">
                <a:ea typeface="MS PGothic" charset="-128"/>
              </a:rPr>
              <a:t> to P</a:t>
            </a:r>
            <a:r>
              <a:rPr lang="en-US" altLang="en-US" sz="2400" baseline="-25000" dirty="0" smtClean="0">
                <a:ea typeface="MS PGothic" charset="-128"/>
              </a:rPr>
              <a:t>1</a:t>
            </a:r>
            <a:r>
              <a:rPr lang="en-US" altLang="en-US" sz="2400" dirty="0" smtClean="0">
                <a:ea typeface="MS PGothic" charset="-128"/>
              </a:rPr>
              <a:t>, area B represents the</a:t>
            </a:r>
            <a:endParaRPr lang="en-US" altLang="en-US" sz="2400" dirty="0">
              <a:ea typeface="MS PGothic" charset="-128"/>
            </a:endParaRPr>
          </a:p>
        </p:txBody>
      </p:sp>
      <p:sp>
        <p:nvSpPr>
          <p:cNvPr id="13314" name="TPAnswers"/>
          <p:cNvSpPr>
            <a:spLocks noGrp="1"/>
          </p:cNvSpPr>
          <p:nvPr>
            <p:ph idx="1"/>
            <p:custDataLst>
              <p:tags r:id="rId2"/>
            </p:custDataLst>
          </p:nvPr>
        </p:nvSpPr>
        <p:spPr>
          <a:xfrm>
            <a:off x="393700" y="2696687"/>
            <a:ext cx="4114800" cy="4525963"/>
          </a:xfrm>
        </p:spPr>
        <p:txBody>
          <a:bodyPr>
            <a:noAutofit/>
          </a:bodyPr>
          <a:lstStyle/>
          <a:p>
            <a:pPr marL="514350" indent="-514350">
              <a:buFont typeface="Arial" charset="0"/>
              <a:buAutoNum type="alphaUcPeriod"/>
            </a:pPr>
            <a:r>
              <a:rPr lang="en-US" altLang="en-US" sz="2000" dirty="0" smtClean="0">
                <a:ea typeface="MS PGothic" charset="-128"/>
              </a:rPr>
              <a:t>total increase in consumer surplus.</a:t>
            </a:r>
          </a:p>
          <a:p>
            <a:pPr marL="514350" indent="-514350">
              <a:buFont typeface="Arial" charset="0"/>
              <a:buAutoNum type="alphaUcPeriod"/>
            </a:pPr>
            <a:r>
              <a:rPr lang="en-US" altLang="en-US" sz="2000" dirty="0" smtClean="0">
                <a:ea typeface="MS PGothic" charset="-128"/>
              </a:rPr>
              <a:t>additional consumer surplus to initial consumers.</a:t>
            </a:r>
          </a:p>
          <a:p>
            <a:pPr marL="514350" indent="-514350">
              <a:buFont typeface="Arial" charset="0"/>
              <a:buAutoNum type="alphaUcPeriod"/>
            </a:pPr>
            <a:r>
              <a:rPr lang="en-US" altLang="en-US" sz="2000" dirty="0" smtClean="0">
                <a:ea typeface="MS PGothic" charset="-128"/>
              </a:rPr>
              <a:t>consumer surplus to new consumers.</a:t>
            </a:r>
          </a:p>
          <a:p>
            <a:pPr marL="514350" indent="-514350">
              <a:buFont typeface="Arial" charset="0"/>
              <a:buAutoNum type="alphaUcPeriod"/>
            </a:pPr>
            <a:r>
              <a:rPr lang="en-US" altLang="en-US" sz="2000" dirty="0" smtClean="0">
                <a:ea typeface="MS PGothic" charset="-128"/>
              </a:rPr>
              <a:t>additional producer surplus to initial producers.</a:t>
            </a:r>
            <a:endParaRPr lang="en-US" altLang="en-US" sz="2000" dirty="0">
              <a:ea typeface="MS PGothic" charset="-128"/>
            </a:endParaRPr>
          </a:p>
        </p:txBody>
      </p:sp>
      <p:pic>
        <p:nvPicPr>
          <p:cNvPr id="5" name="TPChart" descr="A8667F473283452ABC7CEC237C7CDB01Chart20170125220153055.png"/>
          <p:cNvPicPr>
            <a:picLocks/>
          </p:cNvPicPr>
          <p:nvPr>
            <p:custDataLst>
              <p:tags r:id="rId3"/>
            </p:custDataLst>
          </p:nvPr>
        </p:nvPicPr>
        <p:blipFill>
          <a:blip r:embed="rId6">
            <a:extLst>
              <a:ext uri="{28A0092B-C50C-407E-A947-70E740481C1C}">
                <a14:useLocalDpi xmlns:a14="http://schemas.microsoft.com/office/drawing/2010/main" val="0"/>
              </a:ext>
            </a:extLst>
          </a:blip>
          <a:stretch>
            <a:fillRect/>
          </a:stretch>
        </p:blipFill>
        <p:spPr>
          <a:xfrm>
            <a:off x="4508500" y="1600200"/>
            <a:ext cx="4572000" cy="5143500"/>
          </a:xfrm>
          <a:prstGeom prst="rect">
            <a:avLst/>
          </a:prstGeom>
        </p:spPr>
      </p:pic>
      <p:pic>
        <p:nvPicPr>
          <p:cNvPr id="3" name="Picture 2" descr="711243C262A5489AA88B3C97870F4375.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0199" y="138589"/>
            <a:ext cx="3008910" cy="2558098"/>
          </a:xfrm>
          <a:prstGeom prst="rect">
            <a:avLst/>
          </a:prstGeom>
        </p:spPr>
      </p:pic>
      <p:sp>
        <p:nvSpPr>
          <p:cNvPr id="4" name="CAI1"/>
          <p:cNvSpPr/>
          <p:nvPr>
            <p:custDataLst>
              <p:tags r:id="rId4"/>
            </p:custDataLst>
          </p:nvPr>
        </p:nvSpPr>
        <p:spPr>
          <a:xfrm rot="10800000">
            <a:off x="149860" y="3453607"/>
            <a:ext cx="304800" cy="3048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PQuestion"/>
          <p:cNvSpPr>
            <a:spLocks noGrp="1"/>
          </p:cNvSpPr>
          <p:nvPr>
            <p:ph type="title"/>
          </p:nvPr>
        </p:nvSpPr>
        <p:spPr/>
        <p:txBody>
          <a:bodyPr>
            <a:noAutofit/>
          </a:bodyPr>
          <a:lstStyle/>
          <a:p>
            <a:r>
              <a:rPr lang="en-US" altLang="en-US" sz="2000" dirty="0" smtClean="0">
                <a:ea typeface="MS PGothic" charset="-128"/>
              </a:rPr>
              <a:t>Suppose you inherit an antique doll from your Great Aunt Sadie. The doll has a sentimental value of $100 to you. Jane is a collector who is willing to pay $800 for your doll. If you sell the doll to Jane for $600, your producer surplus is ___ and Jane's consumer surplus is _____, respectively:</a:t>
            </a:r>
            <a:endParaRPr lang="en-US" altLang="en-US" sz="2000" dirty="0">
              <a:ea typeface="MS PGothic" charset="-128"/>
            </a:endParaRPr>
          </a:p>
        </p:txBody>
      </p:sp>
      <p:sp>
        <p:nvSpPr>
          <p:cNvPr id="13314" name="TPAnswers"/>
          <p:cNvSpPr>
            <a:spLocks noGrp="1"/>
          </p:cNvSpPr>
          <p:nvPr>
            <p:ph idx="1"/>
            <p:custDataLst>
              <p:tags r:id="rId2"/>
            </p:custDataLst>
          </p:nvPr>
        </p:nvSpPr>
        <p:spPr>
          <a:xfrm>
            <a:off x="457200" y="2217737"/>
            <a:ext cx="4114800" cy="4525963"/>
          </a:xfrm>
        </p:spPr>
        <p:txBody>
          <a:bodyPr>
            <a:normAutofit/>
          </a:bodyPr>
          <a:lstStyle/>
          <a:p>
            <a:pPr marL="514350" indent="-514350">
              <a:buFont typeface="Arial" charset="0"/>
              <a:buAutoNum type="alphaUcPeriod"/>
            </a:pPr>
            <a:r>
              <a:rPr lang="en-US" altLang="en-US" sz="2400" dirty="0" smtClean="0">
                <a:ea typeface="MS PGothic" charset="-128"/>
              </a:rPr>
              <a:t>$800, $800.</a:t>
            </a:r>
          </a:p>
          <a:p>
            <a:pPr marL="514350" indent="-514350">
              <a:buFont typeface="Arial" charset="0"/>
              <a:buAutoNum type="alphaUcPeriod"/>
            </a:pPr>
            <a:r>
              <a:rPr lang="en-US" altLang="en-US" sz="2400" dirty="0" smtClean="0">
                <a:ea typeface="MS PGothic" charset="-128"/>
              </a:rPr>
              <a:t>$700, $900.</a:t>
            </a:r>
          </a:p>
          <a:p>
            <a:pPr marL="514350" indent="-514350">
              <a:buFont typeface="Arial" charset="0"/>
              <a:buAutoNum type="alphaUcPeriod"/>
            </a:pPr>
            <a:r>
              <a:rPr lang="en-US" altLang="en-US" sz="2400" dirty="0" smtClean="0">
                <a:ea typeface="MS PGothic" charset="-128"/>
              </a:rPr>
              <a:t>$500, $200.</a:t>
            </a:r>
          </a:p>
          <a:p>
            <a:pPr marL="514350" indent="-514350">
              <a:buFont typeface="Arial" charset="0"/>
              <a:buAutoNum type="alphaUcPeriod"/>
            </a:pPr>
            <a:r>
              <a:rPr lang="en-US" altLang="en-US" sz="2400" dirty="0" smtClean="0">
                <a:ea typeface="MS PGothic" charset="-128"/>
              </a:rPr>
              <a:t>$200, $700.</a:t>
            </a:r>
            <a:endParaRPr lang="en-US" altLang="en-US" sz="2400" dirty="0">
              <a:ea typeface="MS PGothic" charset="-128"/>
            </a:endParaRPr>
          </a:p>
        </p:txBody>
      </p:sp>
      <p:pic>
        <p:nvPicPr>
          <p:cNvPr id="4" name="TPChart" descr="5C0083D04525461CBF44152053D1242FChart20170125220154058.png"/>
          <p:cNvPicPr>
            <a:picLocks/>
          </p:cNvPicPr>
          <p:nvPr>
            <p:custDataLst>
              <p:tags r:id="rId3"/>
            </p:custDataLst>
          </p:nvPr>
        </p:nvPicPr>
        <p:blipFill>
          <a:blip r:embed="rId6">
            <a:extLst>
              <a:ext uri="{28A0092B-C50C-407E-A947-70E740481C1C}">
                <a14:useLocalDpi xmlns:a14="http://schemas.microsoft.com/office/drawing/2010/main" val="0"/>
              </a:ext>
            </a:extLst>
          </a:blip>
          <a:stretch>
            <a:fillRect/>
          </a:stretch>
        </p:blipFill>
        <p:spPr>
          <a:xfrm>
            <a:off x="4508500" y="1600200"/>
            <a:ext cx="4572000" cy="5143500"/>
          </a:xfrm>
          <a:prstGeom prst="rect">
            <a:avLst/>
          </a:prstGeom>
        </p:spPr>
      </p:pic>
      <p:sp>
        <p:nvSpPr>
          <p:cNvPr id="3" name="CAI1"/>
          <p:cNvSpPr/>
          <p:nvPr>
            <p:custDataLst>
              <p:tags r:id="rId4"/>
            </p:custDataLst>
          </p:nvPr>
        </p:nvSpPr>
        <p:spPr>
          <a:xfrm rot="10800000">
            <a:off x="223520" y="3165496"/>
            <a:ext cx="292100" cy="2921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PVERSION" val="7"/>
  <p:tag name="TPFULLVERSION" val="7.5.3.2"/>
  <p:tag name="PPTVERSION" val="14"/>
  <p:tag name="TPOS" val="6"/>
</p:tagLst>
</file>

<file path=ppt/tags/tag10.xml><?xml version="1.0" encoding="utf-8"?>
<p:tagLst xmlns:a="http://schemas.openxmlformats.org/drawingml/2006/main" xmlns:r="http://schemas.openxmlformats.org/officeDocument/2006/relationships" xmlns:p="http://schemas.openxmlformats.org/presentationml/2006/main">
  <p:tag name="SLIDEGUID" val="4785F562CF9547C7843BD138566418BA"/>
  <p:tag name="AUTOOPENPOLL" val="False"/>
  <p:tag name="TYPE" val="TrueFalse"/>
  <p:tag name="TPSLIDEBULLETSTYLE" val="2"/>
  <p:tag name="TPQUESTIONXML" val="&lt;?xml version=&quot;1.0&quot; encoding=&quot;UTF-8&quot; standalone=&quot;yes&quot;?&gt;&lt;questionlist&gt;&lt;properties&gt;&lt;guid&gt;B2D8C820DC2E4470AE081BCD69A94278&lt;/guid&gt;&lt;date&gt;1/25/2017 10:01:46 PM&lt;/date&gt;&lt;/properties&gt;&lt;questionlisttemplate&gt;&lt;correctvalue&gt;1&lt;/correctvalue&gt;&lt;incorrectvalue&gt;0&lt;/incorrectvalue&gt;&lt;numberofquestions&gt;1&lt;/numberofquestions&gt;&lt;questiontype&gt;1&lt;/questiontype&gt;&lt;numberofchoices&gt;4&lt;/numberofchoices&gt;&lt;bulletstyle&gt;2&lt;/bulletstyle&gt;&lt;questionfont&gt;Verdana&lt;/questionfont&gt;&lt;questionfontsize&gt;12&lt;/questionfontsize&gt;&lt;answerfont&gt;Verdana&lt;/answerfont&gt;&lt;answerfontsize&gt;12&lt;/answerfontsize&gt;&lt;showresults&gt;True&lt;/showresults&gt;&lt;countdowntime&gt;30&lt;/countdowntime&gt;&lt;responsegrid&gt;0&lt;/responsegrid&gt;&lt;/questionlisttemplate&gt;&lt;questions&gt;&lt;multichoice&gt;&lt;guid&gt;4785F562CF9547C7843BD138566418BA&lt;/guid&gt;&lt;repollguid&gt;0E5BC37421D0403F97557F28A4A4EF73&lt;/repollguid&gt;&lt;sourceid&gt;CF528EE4058445EDA5BEE6DA152C078F&lt;/sourceid&gt;&lt;questiontext&gt;Producer surplus is the difference between willingness to pay and price paid for a good.&lt;/questiontext&gt;&lt;showresults&gt;True&lt;/showresults&gt;&lt;responsegrid&gt;0&lt;/responsegrid&gt;&lt;countdowntime&gt;30&lt;/countdowntime&gt;&lt;correctvalue&gt;1&lt;/correctvalue&gt;&lt;incorrectvalue&gt;0&lt;/incorrectvalue&gt;&lt;responselimit&gt;1&lt;/responselimit&gt;&lt;bulletstyle&gt;2&lt;/bulletstyle&gt;&lt;truefalse&gt;True&lt;/truefalse&gt;&lt;answers&gt;&lt;answer&gt;&lt;guid&gt;FBC7791DC2C9456D8EB8360DA16C6CE0&lt;/guid&gt;&lt;answertext&gt;True&lt;/answertext&gt;&lt;valuetype&gt;-1&lt;/valuetype&gt;&lt;/answer&gt;&lt;answer&gt;&lt;guid&gt;A8B6ADC6306148C08CE7B5854D7B48CD&lt;/guid&gt;&lt;answertext&gt;False&lt;/answertext&gt;&lt;valuetype&gt;1&lt;/valuetype&gt;&lt;/answer&gt;&lt;/answers&gt;&lt;/multichoice&gt;&lt;/questions&gt;&lt;/questionlist&gt;"/>
  <p:tag name="LIVECHARTING" val="False"/>
  <p:tag name="CHARTTYPE" val="0"/>
  <p:tag name="CHARTDEFINEDCOLORS" val="3,6,10,45,32,50,13,4,9,55,1"/>
</p:tagLst>
</file>

<file path=ppt/tags/tag11.xml><?xml version="1.0" encoding="utf-8"?>
<p:tagLst xmlns:a="http://schemas.openxmlformats.org/drawingml/2006/main" xmlns:r="http://schemas.openxmlformats.org/officeDocument/2006/relationships" xmlns:p="http://schemas.openxmlformats.org/presentationml/2006/main">
  <p:tag name="ZEROBASED" val="False"/>
</p:tagLst>
</file>

<file path=ppt/tags/tag12.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COLORTYPE" val="SCHEME"/>
  <p:tag name="NUMBERFORMAT" val="0"/>
  <p:tag name="LABELFORMAT" val="1"/>
</p:tagLst>
</file>

<file path=ppt/tags/tag13.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14.xml><?xml version="1.0" encoding="utf-8"?>
<p:tagLst xmlns:a="http://schemas.openxmlformats.org/drawingml/2006/main" xmlns:r="http://schemas.openxmlformats.org/officeDocument/2006/relationships" xmlns:p="http://schemas.openxmlformats.org/presentationml/2006/main">
  <p:tag name="SLIDEGUID" val="6F6C0ADEE43A455C8A5A335763AF2A77"/>
  <p:tag name="AUTOOPENPOLL" val="False"/>
  <p:tag name="TYPE" val="MultiChoiceSlide"/>
  <p:tag name="TPSLIDEBULLETSTYLE" val="2"/>
  <p:tag name="TPQUESTIONXML" val="&lt;?xml version=&quot;1.0&quot; encoding=&quot;UTF-8&quot; standalone=&quot;yes&quot;?&gt;&lt;questionlist&gt;&lt;properties&gt;&lt;guid&gt;42ADA8779229492BB7C89420B6FA2C67&lt;/guid&gt;&lt;date&gt;1/25/2017 10:01:46 PM&lt;/date&gt;&lt;/properties&gt;&lt;questionlisttemplate&gt;&lt;correctvalue&gt;1&lt;/correctvalue&gt;&lt;incorrectvalue&gt;0&lt;/incorrectvalue&gt;&lt;numberofquestions&gt;1&lt;/numberofquestions&gt;&lt;questiontype&gt;1&lt;/questiontype&gt;&lt;numberofchoices&gt;4&lt;/numberofchoices&gt;&lt;bulletstyle&gt;2&lt;/bulletstyle&gt;&lt;questionfont&gt;Verdana&lt;/questionfont&gt;&lt;questionfontsize&gt;12&lt;/questionfontsize&gt;&lt;answerfont&gt;Verdana&lt;/answerfont&gt;&lt;answerfontsize&gt;12&lt;/answerfontsize&gt;&lt;showresults&gt;True&lt;/showresults&gt;&lt;countdowntime&gt;30&lt;/countdowntime&gt;&lt;responsegrid&gt;0&lt;/responsegrid&gt;&lt;/questionlisttemplate&gt;&lt;questions&gt;&lt;multichoice&gt;&lt;guid&gt;6F6C0ADEE43A455C8A5A335763AF2A77&lt;/guid&gt;&lt;repollguid&gt;F9187AB0D26A4624AF1F0C5A4D2A2527&lt;/repollguid&gt;&lt;sourceid&gt;43C3E63C4AD44161AB6D4F9E72CBA93B&lt;/sourceid&gt;&lt;questiontext&gt;Imagine I ordered a pizza which I will distribute to the class via an auction.  What is the most you would bid for a slice?&lt;/questiontext&gt;&lt;showresults&gt;True&lt;/showresults&gt;&lt;responsegrid&gt;0&lt;/responsegrid&gt;&lt;countdowntime&gt;30&lt;/countdowntime&gt;&lt;correctvalue&gt;1&lt;/correctvalue&gt;&lt;incorrectvalue&gt;0&lt;/incorrectvalue&gt;&lt;responselimit&gt;1&lt;/responselimit&gt;&lt;bulletstyle&gt;2&lt;/bulletstyle&gt;&lt;demographic&gt;True&lt;/demographic&gt;&lt;groupname&gt;&lt;/groupname&gt;&lt;answers&gt;&lt;answer&gt;&lt;guid&gt;9E8FBCDDC55C407BA2D6FD71BAFED449&lt;/guid&gt;&lt;answertext&gt;$0&lt;/answertext&gt;&lt;valuetype&gt;0&lt;/valuetype&gt;&lt;/answer&gt;&lt;answer&gt;&lt;guid&gt;2451FE463A724C20A20229239238D08B&lt;/guid&gt;&lt;answertext&gt;$0.50&lt;/answertext&gt;&lt;valuetype&gt;0&lt;/valuetype&gt;&lt;/answer&gt;&lt;answer&gt;&lt;guid&gt;39B709F0BCDC4060AF467123FBFFD9C5&lt;/guid&gt;&lt;answertext&gt;$1.00&lt;/answertext&gt;&lt;valuetype&gt;0&lt;/valuetype&gt;&lt;/answer&gt;&lt;answer&gt;&lt;guid&gt;36A59DBF82D74A09A795CE4184455481&lt;/guid&gt;&lt;answertext&gt;$1.50&lt;/answertext&gt;&lt;valuetype&gt;0&lt;/valuetype&gt;&lt;/answer&gt;&lt;answer&gt;&lt;guid&gt;397E2D1A9DFD4B7EB36181B236D8E57E&lt;/guid&gt;&lt;answertext&gt;$2.00&lt;/answertext&gt;&lt;valuetype&gt;0&lt;/valuetype&gt;&lt;/answer&gt;&lt;answer&gt;&lt;guid&gt;FABAEE04FD414264B46EE0EAD8EF35A4&lt;/guid&gt;&lt;answertext&gt;I’m starving and will bid more than $2.00&lt;/answertext&gt;&lt;valuetype&gt;0&lt;/valuetype&gt;&lt;/answer&gt;&lt;/answers&gt;&lt;/multichoice&gt;&lt;/questions&gt;&lt;/questionlist&gt;"/>
  <p:tag name="LIVECHARTING" val="False"/>
  <p:tag name="CHARTTYPE" val="0"/>
  <p:tag name="CHARTDEFINEDCOLORS" val="3,6,10,45,32,50,13,4,9,55,1"/>
</p:tagLst>
</file>

<file path=ppt/tags/tag15.xml><?xml version="1.0" encoding="utf-8"?>
<p:tagLst xmlns:a="http://schemas.openxmlformats.org/drawingml/2006/main" xmlns:r="http://schemas.openxmlformats.org/officeDocument/2006/relationships" xmlns:p="http://schemas.openxmlformats.org/presentationml/2006/main">
  <p:tag name="ZEROBASED" val="False"/>
</p:tagLst>
</file>

<file path=ppt/tags/tag16.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COLORTYPE" val="SCHEME"/>
  <p:tag name="NUMBERFORMAT" val="0"/>
  <p:tag name="LABELFORMAT" val="1"/>
</p:tagLst>
</file>

<file path=ppt/tags/tag17.xml><?xml version="1.0" encoding="utf-8"?>
<p:tagLst xmlns:a="http://schemas.openxmlformats.org/drawingml/2006/main" xmlns:r="http://schemas.openxmlformats.org/officeDocument/2006/relationships" xmlns:p="http://schemas.openxmlformats.org/presentationml/2006/main">
  <p:tag name="SLIDEGUID" val="754AB9E2595B40B69A051E759283C4EC"/>
  <p:tag name="AUTOOPENPOLL" val="False"/>
  <p:tag name="TYPE" val="MultiChoiceSlide"/>
  <p:tag name="TPSLIDEBULLETSTYLE" val="2"/>
  <p:tag name="TPQUESTIONXML" val="&lt;?xml version=&quot;1.0&quot; encoding=&quot;UTF-8&quot; standalone=&quot;yes&quot;?&gt;&lt;questionlist&gt;&lt;properties&gt;&lt;guid&gt;EC2E5D733B95474487F4E3B471B6CF8D&lt;/guid&gt;&lt;date&gt;1/25/2017 10:01:46 PM&lt;/date&gt;&lt;/properties&gt;&lt;questionlisttemplate&gt;&lt;correctvalue&gt;1&lt;/correctvalue&gt;&lt;incorrectvalue&gt;0&lt;/incorrectvalue&gt;&lt;numberofquestions&gt;1&lt;/numberofquestions&gt;&lt;questiontype&gt;1&lt;/questiontype&gt;&lt;numberofchoices&gt;4&lt;/numberofchoices&gt;&lt;bulletstyle&gt;2&lt;/bulletstyle&gt;&lt;questionfont&gt;Verdana&lt;/questionfont&gt;&lt;questionfontsize&gt;12&lt;/questionfontsize&gt;&lt;answerfont&gt;Verdana&lt;/answerfont&gt;&lt;answerfontsize&gt;12&lt;/answerfontsize&gt;&lt;showresults&gt;True&lt;/showresults&gt;&lt;countdowntime&gt;30&lt;/countdowntime&gt;&lt;responsegrid&gt;0&lt;/responsegrid&gt;&lt;/questionlisttemplate&gt;&lt;questions&gt;&lt;multichoice&gt;&lt;guid&gt;754AB9E2595B40B69A051E759283C4EC&lt;/guid&gt;&lt;repollguid&gt;EEAE4E8D2C964B72B8F334EFEBE1042D&lt;/repollguid&gt;&lt;sourceid&gt;69C50AC16AFE42659BD9B030E20448AE&lt;/sourceid&gt;&lt;questiontext&gt;Suppose your sister inherits an antique doll from your Great Aunt Sadie. The doll has a sentimental value of $500 to you. If your sister sells you the doll for $200, your consumer surplus is&lt;/questiontext&gt;&lt;showresults&gt;True&lt;/showresults&gt;&lt;responsegrid&gt;0&lt;/responsegrid&gt;&lt;countdowntime&gt;30&lt;/countdowntime&gt;&lt;correctvalue&gt;1&lt;/correctvalue&gt;&lt;incorrectvalue&gt;0&lt;/incorrectvalue&gt;&lt;responselimit&gt;1&lt;/responselimit&gt;&lt;bulletstyle&gt;2&lt;/bulletstyle&gt;&lt;answers&gt;&lt;answer&gt;&lt;guid&gt;82B5C703A93348A0BD4C20A70A3CE939&lt;/guid&gt;&lt;answertext&gt;$700.&lt;/answertext&gt;&lt;valuetype&gt;-1&lt;/valuetype&gt;&lt;/answer&gt;&lt;answer&gt;&lt;guid&gt;7EB49775137D45B4B9C009FF436D285B&lt;/guid&gt;&lt;answertext&gt;$500.&lt;/answertext&gt;&lt;valuetype&gt;-1&lt;/valuetype&gt;&lt;/answer&gt;&lt;answer&gt;&lt;guid&gt;FF7ECB78E1064D7BBF8DDAE1FA2E75F5&lt;/guid&gt;&lt;answertext&gt;$300.&lt;/answertext&gt;&lt;valuetype&gt;1&lt;/valuetype&gt;&lt;/answer&gt;&lt;answer&gt;&lt;guid&gt;FE1A8D7D0BF0438FB41B3EC79BDF6931&lt;/guid&gt;&lt;answertext&gt;$200.&lt;/answertext&gt;&lt;valuetype&gt;-1&lt;/valuetype&gt;&lt;/answer&gt;&lt;/answers&gt;&lt;/multichoice&gt;&lt;/questions&gt;&lt;/questionlist&gt;"/>
  <p:tag name="LIVECHARTING" val="False"/>
  <p:tag name="CHARTTYPE" val="0"/>
  <p:tag name="CHARTDEFINEDCOLORS" val="3,6,10,45,32,50,13,4,9,55,1"/>
</p:tagLst>
</file>

<file path=ppt/tags/tag18.xml><?xml version="1.0" encoding="utf-8"?>
<p:tagLst xmlns:a="http://schemas.openxmlformats.org/drawingml/2006/main" xmlns:r="http://schemas.openxmlformats.org/officeDocument/2006/relationships" xmlns:p="http://schemas.openxmlformats.org/presentationml/2006/main">
  <p:tag name="ZEROBASED" val="False"/>
</p:tagLst>
</file>

<file path=ppt/tags/tag19.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COLORTYPE" val="SCHEME"/>
  <p:tag name="NUMBERFORMAT" val="0"/>
  <p:tag name="LABELFORMAT" val="1"/>
</p:tagLst>
</file>

<file path=ppt/tags/tag2.xml><?xml version="1.0" encoding="utf-8"?>
<p:tagLst xmlns:a="http://schemas.openxmlformats.org/drawingml/2006/main" xmlns:r="http://schemas.openxmlformats.org/officeDocument/2006/relationships" xmlns:p="http://schemas.openxmlformats.org/presentationml/2006/main">
  <p:tag name="SLIDEGUID" val="B1F43D16A8834F12BFEF410CF259F16A"/>
  <p:tag name="AUTOOPENPOLL" val="False"/>
  <p:tag name="TYPE" val="TrueFalse"/>
  <p:tag name="TPSLIDEBULLETSTYLE" val="2"/>
  <p:tag name="TPQUESTIONXML" val="&lt;?xml version=&quot;1.0&quot; encoding=&quot;UTF-8&quot; standalone=&quot;yes&quot;?&gt;&lt;questionlist&gt;&lt;properties&gt;&lt;guid&gt;D6761FF79EB64BEB826EBD65BE48A5D1&lt;/guid&gt;&lt;date&gt;1/25/2017 10:01:46 PM&lt;/date&gt;&lt;/properties&gt;&lt;questionlisttemplate&gt;&lt;correctvalue&gt;1&lt;/correctvalue&gt;&lt;incorrectvalue&gt;0&lt;/incorrectvalue&gt;&lt;numberofquestions&gt;1&lt;/numberofquestions&gt;&lt;questiontype&gt;1&lt;/questiontype&gt;&lt;numberofchoices&gt;4&lt;/numberofchoices&gt;&lt;bulletstyle&gt;2&lt;/bulletstyle&gt;&lt;questionfont&gt;Verdana&lt;/questionfont&gt;&lt;questionfontsize&gt;12&lt;/questionfontsize&gt;&lt;answerfont&gt;Verdana&lt;/answerfont&gt;&lt;answerfontsize&gt;12&lt;/answerfontsize&gt;&lt;showresults&gt;True&lt;/showresults&gt;&lt;countdowntime&gt;30&lt;/countdowntime&gt;&lt;responsegrid&gt;0&lt;/responsegrid&gt;&lt;/questionlisttemplate&gt;&lt;questions&gt;&lt;multichoice&gt;&lt;guid&gt;B1F43D16A8834F12BFEF410CF259F16A&lt;/guid&gt;&lt;repollguid&gt;C5490B1F331140AE8CF468F38D22F7E7&lt;/repollguid&gt;&lt;sourceid&gt;BBA5A334F5244E51AA32E5EBDF81353B&lt;/sourceid&gt;&lt;questiontext&gt;Consumer surplus increases when the price increases.&lt;/questiontext&gt;&lt;showresults&gt;True&lt;/showresults&gt;&lt;responsegrid&gt;0&lt;/responsegrid&gt;&lt;countdowntime&gt;30&lt;/countdowntime&gt;&lt;correctvalue&gt;1&lt;/correctvalue&gt;&lt;incorrectvalue&gt;0&lt;/incorrectvalue&gt;&lt;responselimit&gt;1&lt;/responselimit&gt;&lt;bulletstyle&gt;2&lt;/bulletstyle&gt;&lt;truefalse&gt;True&lt;/truefalse&gt;&lt;answers&gt;&lt;answer&gt;&lt;guid&gt;E10652DB02104A08925C93DBF7D450ED&lt;/guid&gt;&lt;answertext&gt;True&lt;/answertext&gt;&lt;valuetype&gt;-1&lt;/valuetype&gt;&lt;/answer&gt;&lt;answer&gt;&lt;guid&gt;B342E7133F6D4C5FB044C7285CAA15EC&lt;/guid&gt;&lt;answertext&gt;False&lt;/answertext&gt;&lt;valuetype&gt;1&lt;/valuetype&gt;&lt;/answer&gt;&lt;/answers&gt;&lt;/multichoice&gt;&lt;/questions&gt;&lt;/questionlist&gt;"/>
  <p:tag name="LIVECHARTING" val="False"/>
  <p:tag name="CHARTTYPE" val="0"/>
  <p:tag name="CHARTDEFINEDCOLORS" val="3,6,10,45,32,50,13,4,9,55,1"/>
</p:tagLst>
</file>

<file path=ppt/tags/tag20.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21.xml><?xml version="1.0" encoding="utf-8"?>
<p:tagLst xmlns:a="http://schemas.openxmlformats.org/drawingml/2006/main" xmlns:r="http://schemas.openxmlformats.org/officeDocument/2006/relationships" xmlns:p="http://schemas.openxmlformats.org/presentationml/2006/main">
  <p:tag name="SLIDEGUID" val="AC030A7DFB754F71B7AA4B35F00BE08E"/>
  <p:tag name="AUTOOPENPOLL" val="False"/>
  <p:tag name="TYPE" val="MultiChoiceSlide"/>
  <p:tag name="TPSLIDEBULLETSTYLE" val="2"/>
  <p:tag name="TPQUESTIONXML" val="&lt;?xml version=&quot;1.0&quot; encoding=&quot;UTF-8&quot; standalone=&quot;yes&quot;?&gt;&lt;questionlist&gt;&lt;properties&gt;&lt;guid&gt;39E2C3A741344CDAAC25FD31B3588A44&lt;/guid&gt;&lt;date&gt;1/25/2017 10:01:46 PM&lt;/date&gt;&lt;/properties&gt;&lt;questionlisttemplate&gt;&lt;correctvalue&gt;1&lt;/correctvalue&gt;&lt;incorrectvalue&gt;0&lt;/incorrectvalue&gt;&lt;numberofquestions&gt;1&lt;/numberofquestions&gt;&lt;questiontype&gt;1&lt;/questiontype&gt;&lt;numberofchoices&gt;4&lt;/numberofchoices&gt;&lt;bulletstyle&gt;2&lt;/bulletstyle&gt;&lt;questionfont&gt;Verdana&lt;/questionfont&gt;&lt;questionfontsize&gt;12&lt;/questionfontsize&gt;&lt;answerfont&gt;Verdana&lt;/answerfont&gt;&lt;answerfontsize&gt;12&lt;/answerfontsize&gt;&lt;showresults&gt;True&lt;/showresults&gt;&lt;countdowntime&gt;30&lt;/countdowntime&gt;&lt;responsegrid&gt;0&lt;/responsegrid&gt;&lt;/questionlisttemplate&gt;&lt;questions&gt;&lt;multichoice&gt;&lt;guid&gt;AC030A7DFB754F71B7AA4B35F00BE08E&lt;/guid&gt;&lt;repollguid&gt;2AD6FCFA36844E4FA09BAB2332550D37&lt;/repollguid&gt;&lt;sourceid&gt;1D84F80B2A5B45E489BE83D23F07D337&lt;/sourceid&gt;&lt;questiontext&gt;The market for gluten-free bread is represented in the graph. When the market is in equilibrium, consumer surplus is&lt;/questiontext&gt;&lt;questiontexthtml&gt;&amp;lt;div&amp;gt;&amp;lt;br&amp;gt;&amp;lt;/div&amp;gt;&amp;lt;div&amp;gt;&amp;lt;br&amp;gt;&amp;lt;/div&amp;gt;&amp;lt;div&amp;gt;&amp;lt;span style=&quot;font-family: verdana; font-size: 12px;&quot; _mce_style=&quot;font-family: verdana; font-size: 12px;&quot;&amp;gt;&amp;lt;img src=&quot;images/8D34ECD63CDD431CACB0B7DB1AB07133.png&quot; _mce_src=&quot;images/8D34ECD63CDD431CACB0B7DB1AB07133.png&quot;&amp;gt;&amp;lt;/span&amp;gt;&amp;lt;/div&amp;gt;&amp;lt;div&amp;gt;&amp;lt;span style=&quot;font-family: verdana; font-size: 12px;&quot; _mce_style=&quot;font-family: verdana; font-size: 12px;&quot;&amp;gt;&amp;lt;span&amp;gt;The market for gluten-free bread is represented in the graph. When the market is in equilibrium, consumer surplus is&amp;lt;/span&amp;gt;&amp;lt;br&amp;gt;&amp;lt;/span&amp;gt;&amp;lt;/div&amp;gt;&lt;/questiontexthtml&gt;&lt;showresults&gt;True&lt;/showresults&gt;&lt;responsegrid&gt;0&lt;/responsegrid&gt;&lt;countdowntime&gt;30&lt;/countdowntime&gt;&lt;files&gt;&lt;file&gt;&lt;path&gt;images/8D34ECD63CDD431CACB0B7DB1AB07133.png&lt;/path&gt;&lt;/file&gt;&lt;/files&gt;&lt;correctvalue&gt;1&lt;/correctvalue&gt;&lt;incorrectvalue&gt;0&lt;/incorrectvalue&gt;&lt;responselimit&gt;1&lt;/responselimit&gt;&lt;bulletstyle&gt;2&lt;/bulletstyle&gt;&lt;answers&gt;&lt;answer&gt;&lt;guid&gt;C89F2CCEAF8D476BA9D984C5AFE275BD&lt;/guid&gt;&lt;answertext&gt;$80.&lt;/answertext&gt;&lt;valuetype&gt;1&lt;/valuetype&gt;&lt;/answer&gt;&lt;answer&gt;&lt;guid&gt;E2DE5B2894B2494689962F68D6B4CCE9&lt;/guid&gt;&lt;answertext&gt;$160.&lt;/answertext&gt;&lt;valuetype&gt;-1&lt;/valuetype&gt;&lt;/answer&gt;&lt;answer&gt;&lt;guid&gt;FC2EE08BA2E442E1A785C15CC219F9C0&lt;/guid&gt;&lt;answertext&gt;$240.&lt;/answertext&gt;&lt;valuetype&gt;-1&lt;/valuetype&gt;&lt;/answer&gt;&lt;answer&gt;&lt;guid&gt;AC12D7BE830248C4B87B0D6C2D1FDFB8&lt;/guid&gt;&lt;answertext&gt;$320.&lt;/answertext&gt;&lt;valuetype&gt;-1&lt;/valuetype&gt;&lt;/answer&gt;&lt;/answers&gt;&lt;/multichoice&gt;&lt;/questions&gt;&lt;/questionlist&gt;"/>
  <p:tag name="LIVECHARTING" val="False"/>
  <p:tag name="CHARTTYPE" val="0"/>
  <p:tag name="CHARTDEFINEDCOLORS" val="3,6,10,45,32,50,13,4,9,55,1"/>
</p:tagLst>
</file>

<file path=ppt/tags/tag22.xml><?xml version="1.0" encoding="utf-8"?>
<p:tagLst xmlns:a="http://schemas.openxmlformats.org/drawingml/2006/main" xmlns:r="http://schemas.openxmlformats.org/officeDocument/2006/relationships" xmlns:p="http://schemas.openxmlformats.org/presentationml/2006/main">
  <p:tag name="ZEROBASED" val="False"/>
</p:tagLst>
</file>

<file path=ppt/tags/tag23.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COLORTYPE" val="SCHEME"/>
  <p:tag name="NUMBERFORMAT" val="0"/>
  <p:tag name="LABELFORMAT" val="1"/>
</p:tagLst>
</file>

<file path=ppt/tags/tag24.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25.xml><?xml version="1.0" encoding="utf-8"?>
<p:tagLst xmlns:a="http://schemas.openxmlformats.org/drawingml/2006/main" xmlns:r="http://schemas.openxmlformats.org/officeDocument/2006/relationships" xmlns:p="http://schemas.openxmlformats.org/presentationml/2006/main">
  <p:tag name="SLIDEGUID" val="A8667F473283452ABC7CEC237C7CDB01"/>
  <p:tag name="AUTOOPENPOLL" val="False"/>
  <p:tag name="TYPE" val="MultiChoiceSlide"/>
  <p:tag name="TPSLIDEBULLETSTYLE" val="2"/>
  <p:tag name="TPQUESTIONXML" val="&lt;?xml version=&quot;1.0&quot; encoding=&quot;UTF-8&quot; standalone=&quot;yes&quot;?&gt;&lt;questionlist&gt;&lt;properties&gt;&lt;guid&gt;8085D022B45A4D0D8CF839286F1490A1&lt;/guid&gt;&lt;date&gt;1/25/2017 10:01:46 PM&lt;/date&gt;&lt;/properties&gt;&lt;questionlisttemplate&gt;&lt;correctvalue&gt;1&lt;/correctvalue&gt;&lt;incorrectvalue&gt;0&lt;/incorrectvalue&gt;&lt;numberofquestions&gt;1&lt;/numberofquestions&gt;&lt;questiontype&gt;1&lt;/questiontype&gt;&lt;numberofchoices&gt;4&lt;/numberofchoices&gt;&lt;bulletstyle&gt;2&lt;/bulletstyle&gt;&lt;questionfont&gt;Verdana&lt;/questionfont&gt;&lt;questionfontsize&gt;12&lt;/questionfontsize&gt;&lt;answerfont&gt;Verdana&lt;/answerfont&gt;&lt;answerfontsize&gt;12&lt;/answerfontsize&gt;&lt;showresults&gt;True&lt;/showresults&gt;&lt;countdowntime&gt;30&lt;/countdowntime&gt;&lt;responsegrid&gt;0&lt;/responsegrid&gt;&lt;/questionlisttemplate&gt;&lt;questions&gt;&lt;multichoice&gt;&lt;guid&gt;A8667F473283452ABC7CEC237C7CDB01&lt;/guid&gt;&lt;repollguid&gt;5E0AE0D47DE9429484343FAC1A8EE6D6&lt;/repollguid&gt;&lt;sourceid&gt;F927E2407BEF4CA0B4883BC9AC9DF0F3&lt;/sourceid&gt;&lt;questiontext&gt;Refer to the graph. If the price falls from P2 to P1, area B represents the&lt;/questiontext&gt;&lt;questiontexthtml&gt;&amp;lt;div&amp;gt;&amp;lt;img src=&quot;images/711243C262A5489AA88B3C97870F4375.png&quot; _mce_src=&quot;images/711243C262A5489AA88B3C97870F4375.png&quot;&amp;gt;&amp;lt;br&amp;gt;&amp;lt;/div&amp;gt;&amp;lt;div&amp;gt;&amp;lt;span style=&quot;font-family: verdana; font-size: 12px;&quot; _mce_style=&quot;font-family: verdana; font-size: 12px;&quot;&amp;gt;Refer to the graph. If the price falls from P2 to P1, area B represents the&amp;lt;/span&amp;gt;&amp;lt;/div&amp;gt;&lt;/questiontexthtml&gt;&lt;showresults&gt;True&lt;/showresults&gt;&lt;responsegrid&gt;0&lt;/responsegrid&gt;&lt;countdowntime&gt;30&lt;/countdowntime&gt;&lt;files&gt;&lt;file&gt;&lt;path&gt;images/711243C262A5489AA88B3C97870F4375.png&lt;/path&gt;&lt;/file&gt;&lt;/files&gt;&lt;correctvalue&gt;1&lt;/correctvalue&gt;&lt;incorrectvalue&gt;0&lt;/incorrectvalue&gt;&lt;responselimit&gt;1&lt;/responselimit&gt;&lt;bulletstyle&gt;2&lt;/bulletstyle&gt;&lt;answers&gt;&lt;answer&gt;&lt;guid&gt;72C06973D96D4E33A75370A484F5B195&lt;/guid&gt;&lt;answertext&gt;total increase in consumer surplus.&lt;/answertext&gt;&lt;valuetype&gt;-1&lt;/valuetype&gt;&lt;/answer&gt;&lt;answer&gt;&lt;guid&gt;E3CA47F29502438981E32F83DAA5C54E&lt;/guid&gt;&lt;answertext&gt;additional consumer surplus to initial consumers.&lt;/answertext&gt;&lt;valuetype&gt;1&lt;/valuetype&gt;&lt;/answer&gt;&lt;answer&gt;&lt;guid&gt;6BAA702C8BFB4FEB8973C6630B610AB0&lt;/guid&gt;&lt;answertext&gt;consumer surplus to new consumers.&lt;/answertext&gt;&lt;valuetype&gt;-1&lt;/valuetype&gt;&lt;/answer&gt;&lt;answer&gt;&lt;guid&gt;032E45D361E7402A904CCF5A938AED25&lt;/guid&gt;&lt;answertext&gt;additional producer surplus to initial producers.&lt;/answertext&gt;&lt;valuetype&gt;-1&lt;/valuetype&gt;&lt;/answer&gt;&lt;/answers&gt;&lt;/multichoice&gt;&lt;/questions&gt;&lt;/questionlist&gt;"/>
  <p:tag name="LIVECHARTING" val="False"/>
  <p:tag name="CHARTTYPE" val="0"/>
  <p:tag name="CHARTDEFINEDCOLORS" val="3,6,10,45,32,50,13,4,9,55,1"/>
</p:tagLst>
</file>

<file path=ppt/tags/tag26.xml><?xml version="1.0" encoding="utf-8"?>
<p:tagLst xmlns:a="http://schemas.openxmlformats.org/drawingml/2006/main" xmlns:r="http://schemas.openxmlformats.org/officeDocument/2006/relationships" xmlns:p="http://schemas.openxmlformats.org/presentationml/2006/main">
  <p:tag name="ZEROBASED" val="False"/>
</p:tagLst>
</file>

<file path=ppt/tags/tag27.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COLORTYPE" val="SCHEME"/>
  <p:tag name="NUMBERFORMAT" val="0"/>
  <p:tag name="LABELFORMAT" val="1"/>
</p:tagLst>
</file>

<file path=ppt/tags/tag28.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29.xml><?xml version="1.0" encoding="utf-8"?>
<p:tagLst xmlns:a="http://schemas.openxmlformats.org/drawingml/2006/main" xmlns:r="http://schemas.openxmlformats.org/officeDocument/2006/relationships" xmlns:p="http://schemas.openxmlformats.org/presentationml/2006/main">
  <p:tag name="SLIDEGUID" val="5C0083D04525461CBF44152053D1242F"/>
  <p:tag name="AUTOOPENPOLL" val="False"/>
  <p:tag name="TYPE" val="MultiChoiceSlide"/>
  <p:tag name="TPSLIDEBULLETSTYLE" val="2"/>
  <p:tag name="TPQUESTIONXML" val="&lt;?xml version=&quot;1.0&quot; encoding=&quot;UTF-8&quot; standalone=&quot;yes&quot;?&gt;&lt;questionlist&gt;&lt;properties&gt;&lt;guid&gt;4AB75BAB2B0D4E8EB668D6AF5ADA7086&lt;/guid&gt;&lt;date&gt;1/25/2017 10:01:46 PM&lt;/date&gt;&lt;/properties&gt;&lt;questionlisttemplate&gt;&lt;correctvalue&gt;1&lt;/correctvalue&gt;&lt;incorrectvalue&gt;0&lt;/incorrectvalue&gt;&lt;numberofquestions&gt;1&lt;/numberofquestions&gt;&lt;questiontype&gt;1&lt;/questiontype&gt;&lt;numberofchoices&gt;4&lt;/numberofchoices&gt;&lt;bulletstyle&gt;2&lt;/bulletstyle&gt;&lt;questionfont&gt;Verdana&lt;/questionfont&gt;&lt;questionfontsize&gt;12&lt;/questionfontsize&gt;&lt;answerfont&gt;Verdana&lt;/answerfont&gt;&lt;answerfontsize&gt;12&lt;/answerfontsize&gt;&lt;showresults&gt;True&lt;/showresults&gt;&lt;countdowntime&gt;30&lt;/countdowntime&gt;&lt;responsegrid&gt;0&lt;/responsegrid&gt;&lt;/questionlisttemplate&gt;&lt;questions&gt;&lt;multichoice&gt;&lt;guid&gt;5C0083D04525461CBF44152053D1242F&lt;/guid&gt;&lt;repollguid&gt;625D557BAC764C109DB88A9FECD4322F&lt;/repollguid&gt;&lt;sourceid&gt;07D907AE47394EB6AE282FF895294A19&lt;/sourceid&gt;&lt;questiontext&gt;Suppose you inherit an antique doll from your Great Aunt Sadie. The doll has a sentimental value of $100 to you. Jane is a collector who is willing to pay $800 for your doll. If you sell the doll to Jane for $600, your producer surplus is ___ and Jane's consumer surplus is _____, respectively:&lt;/questiontext&gt;&lt;showresults&gt;True&lt;/showresults&gt;&lt;responsegrid&gt;0&lt;/responsegrid&gt;&lt;countdowntime&gt;30&lt;/countdowntime&gt;&lt;correctvalue&gt;1&lt;/correctvalue&gt;&lt;incorrectvalue&gt;0&lt;/incorrectvalue&gt;&lt;responselimit&gt;1&lt;/responselimit&gt;&lt;bulletstyle&gt;2&lt;/bulletstyle&gt;&lt;answers&gt;&lt;answer&gt;&lt;guid&gt;DB0981D541734938AFB9894144735364&lt;/guid&gt;&lt;answertext&gt;$800, $800.&lt;/answertext&gt;&lt;valuetype&gt;-1&lt;/valuetype&gt;&lt;/answer&gt;&lt;answer&gt;&lt;guid&gt;34DCE9C2B17041EAB5DE86B53A95D91E&lt;/guid&gt;&lt;answertext&gt;$700, $900.&lt;/answertext&gt;&lt;valuetype&gt;-1&lt;/valuetype&gt;&lt;/answer&gt;&lt;answer&gt;&lt;guid&gt;EA68F516832643CF900EB24A76FD5783&lt;/guid&gt;&lt;answertext&gt;$500, $200.&lt;/answertext&gt;&lt;valuetype&gt;1&lt;/valuetype&gt;&lt;/answer&gt;&lt;answer&gt;&lt;guid&gt;B2011CE4BEB642B6AC206D5A8C2F0537&lt;/guid&gt;&lt;answertext&gt;$200, $700.&lt;/answertext&gt;&lt;valuetype&gt;-1&lt;/valuetype&gt;&lt;/answer&gt;&lt;/answers&gt;&lt;/multichoice&gt;&lt;/questions&gt;&lt;/questionlist&gt;"/>
  <p:tag name="LIVECHARTING" val="False"/>
  <p:tag name="CHARTTYPE" val="0"/>
  <p:tag name="CHARTDEFINEDCOLORS" val="3,6,10,45,32,50,13,4,9,55,1"/>
</p:tagLst>
</file>

<file path=ppt/tags/tag3.xml><?xml version="1.0" encoding="utf-8"?>
<p:tagLst xmlns:a="http://schemas.openxmlformats.org/drawingml/2006/main" xmlns:r="http://schemas.openxmlformats.org/officeDocument/2006/relationships" xmlns:p="http://schemas.openxmlformats.org/presentationml/2006/main">
  <p:tag name="ZEROBASED" val="False"/>
</p:tagLst>
</file>

<file path=ppt/tags/tag30.xml><?xml version="1.0" encoding="utf-8"?>
<p:tagLst xmlns:a="http://schemas.openxmlformats.org/drawingml/2006/main" xmlns:r="http://schemas.openxmlformats.org/officeDocument/2006/relationships" xmlns:p="http://schemas.openxmlformats.org/presentationml/2006/main">
  <p:tag name="ZEROBASED" val="False"/>
</p:tagLst>
</file>

<file path=ppt/tags/tag31.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COLORTYPE" val="SCHEME"/>
  <p:tag name="NUMBERFORMAT" val="0"/>
  <p:tag name="LABELFORMAT" val="1"/>
</p:tagLst>
</file>

<file path=ppt/tags/tag32.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33.xml><?xml version="1.0" encoding="utf-8"?>
<p:tagLst xmlns:a="http://schemas.openxmlformats.org/drawingml/2006/main" xmlns:r="http://schemas.openxmlformats.org/officeDocument/2006/relationships" xmlns:p="http://schemas.openxmlformats.org/presentationml/2006/main">
  <p:tag name="SLIDEGUID" val="6C384DA5305D409A9E8ED0C4830180DC"/>
  <p:tag name="AUTOOPENPOLL" val="False"/>
  <p:tag name="TYPE" val="MultiChoiceSlide"/>
  <p:tag name="TPSLIDEBULLETSTYLE" val="2"/>
  <p:tag name="TPQUESTIONXML" val="&lt;?xml version=&quot;1.0&quot; encoding=&quot;UTF-8&quot; standalone=&quot;yes&quot;?&gt;&lt;questionlist&gt;&lt;properties&gt;&lt;guid&gt;82A0682246FD49E2A09C9AFC7E892BD9&lt;/guid&gt;&lt;date&gt;1/25/2017 10:01:46 PM&lt;/date&gt;&lt;/properties&gt;&lt;questionlisttemplate&gt;&lt;correctvalue&gt;1&lt;/correctvalue&gt;&lt;incorrectvalue&gt;0&lt;/incorrectvalue&gt;&lt;numberofquestions&gt;1&lt;/numberofquestions&gt;&lt;questiontype&gt;1&lt;/questiontype&gt;&lt;numberofchoices&gt;4&lt;/numberofchoices&gt;&lt;bulletstyle&gt;2&lt;/bulletstyle&gt;&lt;questionfont&gt;Verdana&lt;/questionfont&gt;&lt;questionfontsize&gt;12&lt;/questionfontsize&gt;&lt;answerfont&gt;Verdana&lt;/answerfont&gt;&lt;answerfontsize&gt;12&lt;/answerfontsize&gt;&lt;showresults&gt;True&lt;/showresults&gt;&lt;countdowntime&gt;30&lt;/countdowntime&gt;&lt;responsegrid&gt;0&lt;/responsegrid&gt;&lt;/questionlisttemplate&gt;&lt;questions&gt;&lt;multichoice&gt;&lt;guid&gt;6C384DA5305D409A9E8ED0C4830180DC&lt;/guid&gt;&lt;repollguid&gt;5046E3BB489146F6B427BF989B48AA48&lt;/repollguid&gt;&lt;sourceid&gt;7DE63B9C57EB4F0FB1DA132F7FA76A2D&lt;/sourceid&gt;&lt;questiontext&gt;The equilibrium price in the market for gluten-free muffins is $5, and at this price, 300 gluten-free muffins are bought and sold. At a quantity of 200 gluten-free muffins, the market is not efficient because:&lt;/questiontext&gt;&lt;showresults&gt;True&lt;/showresults&gt;&lt;responsegrid&gt;0&lt;/responsegrid&gt;&lt;countdowntime&gt;30&lt;/countdowntime&gt;&lt;correctvalue&gt;1&lt;/correctvalue&gt;&lt;incorrectvalue&gt;0&lt;/incorrectvalue&gt;&lt;responselimit&gt;1&lt;/responselimit&gt;&lt;bulletstyle&gt;2&lt;/bulletstyle&gt;&lt;answers&gt;&lt;answer&gt;&lt;guid&gt;5684C86F715D49FEBF5F2F8B4402B258&lt;/guid&gt;&lt;answertext&gt;the value to buyers exceeds the cost to sellers.&lt;/answertext&gt;&lt;valuetype&gt;-1&lt;/valuetype&gt;&lt;/answer&gt;&lt;answer&gt;&lt;guid&gt;8406B5FEC80F41A7891365D90AD74266&lt;/guid&gt;&lt;answertext&gt;the sum of consumer and producer surplus is not maximized.&lt;/answertext&gt;&lt;valuetype&gt;-1&lt;/valuetype&gt;&lt;/answer&gt;&lt;answer&gt;&lt;guid&gt;8A17485A2EB04ECEB9064B5F867FBFEC&lt;/guid&gt;&lt;answertext&gt;consumers would gain additional consumer surplus if they would purchase 100 more gluten-free muffins.&lt;/answertext&gt;&lt;valuetype&gt;-1&lt;/valuetype&gt;&lt;/answer&gt;&lt;answer&gt;&lt;guid&gt;DB71D8048B594062B396FB1FB9087300&lt;/guid&gt;&lt;answertext&gt;producers would gain additional producer surplus if they would produce and sell 100 more gluten-free muffins.&lt;/answertext&gt;&lt;valuetype&gt;-1&lt;/valuetype&gt;&lt;/answer&gt;&lt;answer&gt;&lt;guid&gt;DDAA2DC550564B9B95A45A15A028C1E3&lt;/guid&gt;&lt;answertext&gt;All of the above are correct.&lt;/answertext&gt;&lt;valuetype&gt;1&lt;/valuetype&gt;&lt;/answer&gt;&lt;/answers&gt;&lt;/multichoice&gt;&lt;/questions&gt;&lt;/questionlist&gt;"/>
  <p:tag name="LIVECHARTING" val="False"/>
  <p:tag name="CHARTTYPE" val="0"/>
  <p:tag name="CHARTDEFINEDCOLORS" val="3,6,10,45,32,50,13,4,9,55,1"/>
</p:tagLst>
</file>

<file path=ppt/tags/tag34.xml><?xml version="1.0" encoding="utf-8"?>
<p:tagLst xmlns:a="http://schemas.openxmlformats.org/drawingml/2006/main" xmlns:r="http://schemas.openxmlformats.org/officeDocument/2006/relationships" xmlns:p="http://schemas.openxmlformats.org/presentationml/2006/main">
  <p:tag name="ZEROBASED" val="False"/>
</p:tagLst>
</file>

<file path=ppt/tags/tag35.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COLORTYPE" val="SCHEME"/>
  <p:tag name="NUMBERFORMAT" val="0"/>
  <p:tag name="LABELFORMAT" val="1"/>
</p:tagLst>
</file>

<file path=ppt/tags/tag36.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37.xml><?xml version="1.0" encoding="utf-8"?>
<p:tagLst xmlns:a="http://schemas.openxmlformats.org/drawingml/2006/main" xmlns:r="http://schemas.openxmlformats.org/officeDocument/2006/relationships" xmlns:p="http://schemas.openxmlformats.org/presentationml/2006/main">
  <p:tag name="SLIDEGUID" val="CA673DCF05D142A5B2B565B0CAAC2D91"/>
  <p:tag name="AUTOOPENPOLL" val="False"/>
  <p:tag name="TYPE" val="MultiChoiceSlide"/>
  <p:tag name="TPSLIDEBULLETSTYLE" val="2"/>
  <p:tag name="TPQUESTIONXML" val="&lt;?xml version=&quot;1.0&quot; encoding=&quot;UTF-8&quot; standalone=&quot;yes&quot;?&gt;&lt;questionlist&gt;&lt;properties&gt;&lt;guid&gt;2952945EC37D4607B33411784427E7C9&lt;/guid&gt;&lt;date&gt;1/25/2017 10:01:46 PM&lt;/date&gt;&lt;/properties&gt;&lt;questionlisttemplate&gt;&lt;correctvalue&gt;1&lt;/correctvalue&gt;&lt;incorrectvalue&gt;0&lt;/incorrectvalue&gt;&lt;numberofquestions&gt;1&lt;/numberofquestions&gt;&lt;questiontype&gt;1&lt;/questiontype&gt;&lt;numberofchoices&gt;4&lt;/numberofchoices&gt;&lt;bulletstyle&gt;2&lt;/bulletstyle&gt;&lt;questionfont&gt;Verdana&lt;/questionfont&gt;&lt;questionfontsize&gt;12&lt;/questionfontsize&gt;&lt;answerfont&gt;Verdana&lt;/answerfont&gt;&lt;answerfontsize&gt;12&lt;/answerfontsize&gt;&lt;showresults&gt;True&lt;/showresults&gt;&lt;countdowntime&gt;30&lt;/countdowntime&gt;&lt;responsegrid&gt;0&lt;/responsegrid&gt;&lt;/questionlisttemplate&gt;&lt;questions&gt;&lt;multichoice&gt;&lt;guid&gt;CA673DCF05D142A5B2B565B0CAAC2D91&lt;/guid&gt;&lt;repollguid&gt;B18FA75D384545BF83FD29F63D90318A&lt;/repollguid&gt;&lt;sourceid&gt;F2320365B0C64884AA2A88A520D18098&lt;/sourceid&gt;&lt;questiontext&gt;Refer to the graph. Which of the following is correct?&lt;/questiontext&gt;&lt;questiontexthtml&gt;&amp;lt;div&amp;gt;&amp;lt;img src=&quot;images/8169B55D6D6842DA819A9F860CB3C3E1.png&quot; _mce_src=&quot;images/8169B55D6D6842DA819A9F860CB3C3E1.png&quot;&amp;gt;&amp;lt;br&amp;gt;&amp;lt;/div&amp;gt;&amp;lt;div&amp;gt;&amp;lt;span style=&quot;font-family: verdana; font-size: 12px;&quot; _mce_style=&quot;font-family: verdana; font-size: 12px;&quot;&amp;gt;Refer to the graph. Which of the following is correct?&amp;lt;/span&amp;gt;&amp;lt;/div&amp;gt;&lt;/questiontexthtml&gt;&lt;showresults&gt;True&lt;/showresults&gt;&lt;responsegrid&gt;0&lt;/responsegrid&gt;&lt;countdowntime&gt;30&lt;/countdowntime&gt;&lt;files&gt;&lt;file&gt;&lt;path&gt;images/8169B55D6D6842DA819A9F860CB3C3E1.png&lt;/path&gt;&lt;/file&gt;&lt;/files&gt;&lt;correctvalue&gt;1&lt;/correctvalue&gt;&lt;incorrectvalue&gt;0&lt;/incorrectvalue&gt;&lt;responselimit&gt;1&lt;/responselimit&gt;&lt;bulletstyle&gt;2&lt;/bulletstyle&gt;&lt;answers&gt;&lt;answer&gt;&lt;guid&gt;C2FA1B99392749A9B8FAA305435DFF9D&lt;/guid&gt;&lt;answertext&gt;At P1, consumer surplus is (A + B + C) - (D + E + F).&lt;/answertext&gt;&lt;valuetype&gt;-1&lt;/valuetype&gt;&lt;/answer&gt;&lt;answer&gt;&lt;guid&gt;55B62EE290944CEB8D234683E914B1D2&lt;/guid&gt;&lt;answertext&gt;At P2, producer surplus is (D + E + F) - (A + B + C).&lt;/answertext&gt;&lt;valuetype&gt;-1&lt;/valuetype&gt;&lt;/answer&gt;&lt;answer&gt;&lt;guid&gt;64F195174E8F4D65B84F6477946FE55F&lt;/guid&gt;&lt;answertext&gt;At P3, consumer surplus is greater than at P2, and producer surplus is smaller than at P2, but total surplus is maximized.&lt;/answertext&gt;&lt;valuetype&gt;-1&lt;/valuetype&gt;&lt;/answer&gt;&lt;answer&gt;&lt;guid&gt;5BAC4F6C9EF14834AD5A325F4292F7C3&lt;/guid&gt;&lt;answertext&gt;At P3, producer surplus is smaller than at P1.&lt;/answertext&gt;&lt;valuetype&gt;1&lt;/valuetype&gt;&lt;/answer&gt;&lt;/answers&gt;&lt;/multichoice&gt;&lt;/questions&gt;&lt;/questionlist&gt;"/>
  <p:tag name="LIVECHARTING" val="False"/>
  <p:tag name="CHARTTYPE" val="0"/>
  <p:tag name="CHARTDEFINEDCOLORS" val="3,6,10,45,32,50,13,4,9,55,1"/>
</p:tagLst>
</file>

<file path=ppt/tags/tag38.xml><?xml version="1.0" encoding="utf-8"?>
<p:tagLst xmlns:a="http://schemas.openxmlformats.org/drawingml/2006/main" xmlns:r="http://schemas.openxmlformats.org/officeDocument/2006/relationships" xmlns:p="http://schemas.openxmlformats.org/presentationml/2006/main">
  <p:tag name="ZEROBASED" val="False"/>
</p:tagLst>
</file>

<file path=ppt/tags/tag39.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COLORTYPE" val="SCHEME"/>
  <p:tag name="NUMBERFORMAT" val="0"/>
  <p:tag name="LABELFORMAT" val="1"/>
</p:tagLst>
</file>

<file path=ppt/tags/tag4.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COLORTYPE" val="SCHEME"/>
  <p:tag name="NUMBERFORMAT" val="0"/>
  <p:tag name="LABELFORMAT" val="1"/>
</p:tagLst>
</file>

<file path=ppt/tags/tag40.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41.xml><?xml version="1.0" encoding="utf-8"?>
<p:tagLst xmlns:a="http://schemas.openxmlformats.org/drawingml/2006/main" xmlns:r="http://schemas.openxmlformats.org/officeDocument/2006/relationships" xmlns:p="http://schemas.openxmlformats.org/presentationml/2006/main">
  <p:tag name="SLIDEGUID" val="2332E172D8404C848A0B8BADAC49D8E8"/>
  <p:tag name="AUTOOPENPOLL" val="False"/>
  <p:tag name="TYPE" val="ShortAnswerSlide"/>
  <p:tag name="TPQUESTIONXML" val="&lt;?xml version=&quot;1.0&quot; encoding=&quot;UTF-8&quot; standalone=&quot;yes&quot;?&gt;&lt;questionlist&gt;&lt;properties&gt;&lt;guid&gt;25973F0D0EF7425CB9271CC90F8F77D7&lt;/guid&gt;&lt;date&gt;1/25/2017 10:01:46 PM&lt;/date&gt;&lt;/properties&gt;&lt;questionlisttemplate&gt;&lt;correctvalue&gt;1&lt;/correctvalue&gt;&lt;incorrectvalue&gt;0&lt;/incorrectvalue&gt;&lt;numberofquestions&gt;1&lt;/numberofquestions&gt;&lt;questiontype&gt;1&lt;/questiontype&gt;&lt;numberofchoices&gt;4&lt;/numberofchoices&gt;&lt;bulletstyle&gt;2&lt;/bulletstyle&gt;&lt;questionfont&gt;Verdana&lt;/questionfont&gt;&lt;questionfontsize&gt;12&lt;/questionfontsize&gt;&lt;answerfont&gt;Verdana&lt;/answerfont&gt;&lt;answerfontsize&gt;12&lt;/answerfontsize&gt;&lt;showresults&gt;True&lt;/showresults&gt;&lt;countdowntime&gt;30&lt;/countdowntime&gt;&lt;responsegrid&gt;0&lt;/responsegrid&gt;&lt;/questionlisttemplate&gt;&lt;questions&gt;&lt;shortanswer&gt;&lt;guid&gt;2332E172D8404C848A0B8BADAC49D8E8&lt;/guid&gt;&lt;repollguid&gt;FCBB93AE78334D8FB8FDF30107DDDCE7&lt;/repollguid&gt;&lt;sourceid&gt;942A72CC95E24F72A6D042C8334A807B&lt;/sourceid&gt;&lt;questiontext&gt;Think of some “real-world” example where you have purchased something for less than you were willing to pay.  How does this relate to consumer surplus?  Have you ever sold anything for more than you were willing to accept?  How does this relate to producer surplus?&lt;/questiontext&gt;&lt;anonymous&gt;True&lt;/anonymous&gt;&lt;showresults&gt;True&lt;/showresults&gt;&lt;responsegrid&gt;0&lt;/responsegrid&gt;&lt;countdowntime&gt;30&lt;/countdowntime&gt;&lt;correctvalue&gt;1&lt;/correctvalue&gt;&lt;incorrectvalue&gt;0&lt;/incorrectvalue&gt;&lt;keywordvaluetype&gt;0&lt;/keywordvaluetype&gt;&lt;keywords&gt;&lt;keyword&gt;The difference between what you were willing to pay and what you paid for an item is consumer surplus.  If you purchased a ticket to a concert on campus with a student discount for $20 but you were willing to pay $25, you received a benefit in the form of consumer surplus of $5.  The different between what you were willing to accept and what you received from the sale of an item is producer surplus.  If you were moving out of your dorm room and sold an old chair for $15 but were willing to accept $5 just to get rid of it, you received a benefit in the form of producer surplus of $10.&lt;/keyword&gt;&lt;/keywords&gt;&lt;/shortanswer&gt;&lt;/questions&gt;&lt;/questionlist&gt;"/>
  <p:tag name="CHARTTYPE" val="0"/>
  <p:tag name="CHARTDEFINEDCOLORS" val="3,6,10,45,32,50,13,4,9,55,1"/>
</p:tagLst>
</file>

<file path=ppt/tags/tag42.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COLORTYPE" val="SCHEME"/>
  <p:tag name="NUMBERFORMAT" val="0"/>
  <p:tag name="LABELFORMAT" val="1"/>
</p:tagLst>
</file>

<file path=ppt/tags/tag43.xml><?xml version="1.0" encoding="utf-8"?>
<p:tagLst xmlns:a="http://schemas.openxmlformats.org/drawingml/2006/main" xmlns:r="http://schemas.openxmlformats.org/officeDocument/2006/relationships" xmlns:p="http://schemas.openxmlformats.org/presentationml/2006/main">
  <p:tag name="SLIDEGUID" val="1D3601E00136491BB98AAB4C307216CB"/>
  <p:tag name="AUTOOPENPOLL" val="False"/>
  <p:tag name="TYPE" val="MultiChoiceSlide"/>
  <p:tag name="TPSLIDEBULLETSTYLE" val="2"/>
  <p:tag name="TPQUESTIONXML" val="&lt;?xml version=&quot;1.0&quot; encoding=&quot;UTF-8&quot; standalone=&quot;yes&quot;?&gt;&lt;questionlist&gt;&lt;properties&gt;&lt;guid&gt;75C3BC1331EC4C5082D1189058CF979F&lt;/guid&gt;&lt;date&gt;1/25/2017 10:01:47 PM&lt;/date&gt;&lt;/properties&gt;&lt;questionlisttemplate&gt;&lt;correctvalue&gt;1&lt;/correctvalue&gt;&lt;incorrectvalue&gt;0&lt;/incorrectvalue&gt;&lt;numberofquestions&gt;1&lt;/numberofquestions&gt;&lt;questiontype&gt;1&lt;/questiontype&gt;&lt;numberofchoices&gt;4&lt;/numberofchoices&gt;&lt;bulletstyle&gt;2&lt;/bulletstyle&gt;&lt;questionfont&gt;Verdana&lt;/questionfont&gt;&lt;questionfontsize&gt;12&lt;/questionfontsize&gt;&lt;answerfont&gt;Verdana&lt;/answerfont&gt;&lt;answerfontsize&gt;12&lt;/answerfontsize&gt;&lt;showresults&gt;True&lt;/showresults&gt;&lt;countdowntime&gt;30&lt;/countdowntime&gt;&lt;responsegrid&gt;0&lt;/responsegrid&gt;&lt;/questionlisttemplate&gt;&lt;questions&gt;&lt;multichoice&gt;&lt;guid&gt;1D3601E00136491BB98AAB4C307216CB&lt;/guid&gt;&lt;repollguid&gt;D7803E6F5109488891E2FF84730E4CE3&lt;/repollguid&gt;&lt;sourceid&gt;D9E3A7C2FC704F9BB116CF6450B6FCF8&lt;/sourceid&gt;&lt;questiontext&gt;“A market that allows payment for human kidneys should be established on a trial basis to help extend the lives of patients with kidney disease.”&lt;/questiontext&gt;&lt;showresults&gt;True&lt;/showresults&gt;&lt;responsegrid&gt;0&lt;/responsegrid&gt;&lt;countdowntime&gt;30&lt;/countdowntime&gt;&lt;correctvalue&gt;1&lt;/correctvalue&gt;&lt;incorrectvalue&gt;0&lt;/incorrectvalue&gt;&lt;responselimit&gt;1&lt;/responselimit&gt;&lt;bulletstyle&gt;2&lt;/bulletstyle&gt;&lt;answers&gt;&lt;answer&gt;&lt;guid&gt;C9808640FB0A4240A6078A1288BA7ABB&lt;/guid&gt;&lt;answertext&gt;agree&lt;/answertext&gt;&lt;valuetype&gt;1&lt;/valuetype&gt;&lt;/answer&gt;&lt;answer&gt;&lt;guid&gt;BB68CAF033054A00AA3E2DD533AE2C67&lt;/guid&gt;&lt;answertext&gt;disagree&lt;/answertext&gt;&lt;valuetype&gt;-1&lt;/valuetype&gt;&lt;/answer&gt;&lt;answer&gt;&lt;guid&gt;2254B27E059E4E0FA029624894FEEE70&lt;/guid&gt;&lt;answertext&gt;uncertain&lt;/answertext&gt;&lt;valuetype&gt;-1&lt;/valuetype&gt;&lt;/answer&gt;&lt;/answers&gt;&lt;/multichoice&gt;&lt;/questions&gt;&lt;/questionlist&gt;"/>
  <p:tag name="LIVECHARTING" val="False"/>
  <p:tag name="CHARTTYPE" val="0"/>
  <p:tag name="CHARTDEFINEDCOLORS" val="3,6,10,45,32,50,13,4,9,55,1"/>
</p:tagLst>
</file>

<file path=ppt/tags/tag44.xml><?xml version="1.0" encoding="utf-8"?>
<p:tagLst xmlns:a="http://schemas.openxmlformats.org/drawingml/2006/main" xmlns:r="http://schemas.openxmlformats.org/officeDocument/2006/relationships" xmlns:p="http://schemas.openxmlformats.org/presentationml/2006/main">
  <p:tag name="ZEROBASED" val="False"/>
</p:tagLst>
</file>

<file path=ppt/tags/tag45.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COLORTYPE" val="SCHEME"/>
  <p:tag name="NUMBERFORMAT" val="0"/>
  <p:tag name="LABELFORMAT" val="1"/>
</p:tagLst>
</file>

<file path=ppt/tags/tag46.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5.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6.xml><?xml version="1.0" encoding="utf-8"?>
<p:tagLst xmlns:a="http://schemas.openxmlformats.org/drawingml/2006/main" xmlns:r="http://schemas.openxmlformats.org/officeDocument/2006/relationships" xmlns:p="http://schemas.openxmlformats.org/presentationml/2006/main">
  <p:tag name="SLIDEGUID" val="E3E9085E74794E40AE0330A6501A285F"/>
  <p:tag name="AUTOOPENPOLL" val="False"/>
  <p:tag name="TYPE" val="TrueFalse"/>
  <p:tag name="TPSLIDEBULLETSTYLE" val="2"/>
  <p:tag name="TPQUESTIONXML" val="&lt;?xml version=&quot;1.0&quot; encoding=&quot;UTF-8&quot; standalone=&quot;yes&quot;?&gt;&lt;questionlist&gt;&lt;properties&gt;&lt;guid&gt;EFD093394AE4495B952102DEE9C22ECD&lt;/guid&gt;&lt;date&gt;1/25/2017 10:01:46 PM&lt;/date&gt;&lt;/properties&gt;&lt;questionlisttemplate&gt;&lt;correctvalue&gt;1&lt;/correctvalue&gt;&lt;incorrectvalue&gt;0&lt;/incorrectvalue&gt;&lt;numberofquestions&gt;1&lt;/numberofquestions&gt;&lt;questiontype&gt;1&lt;/questiontype&gt;&lt;numberofchoices&gt;4&lt;/numberofchoices&gt;&lt;bulletstyle&gt;2&lt;/bulletstyle&gt;&lt;questionfont&gt;Verdana&lt;/questionfont&gt;&lt;questionfontsize&gt;12&lt;/questionfontsize&gt;&lt;answerfont&gt;Verdana&lt;/answerfont&gt;&lt;answerfontsize&gt;12&lt;/answerfontsize&gt;&lt;showresults&gt;True&lt;/showresults&gt;&lt;countdowntime&gt;30&lt;/countdowntime&gt;&lt;responsegrid&gt;0&lt;/responsegrid&gt;&lt;/questionlisttemplate&gt;&lt;questions&gt;&lt;multichoice&gt;&lt;guid&gt;E3E9085E74794E40AE0330A6501A285F&lt;/guid&gt;&lt;repollguid&gt;BD6EF90B76C443368D526BBEFCEB9095&lt;/repollguid&gt;&lt;sourceid&gt;D9710CF047274BE0B5CB2B2C72365E7D&lt;/sourceid&gt;&lt;questiontext&gt;The market equilibrium maximizes the sum of the producer and consumer surplus.&lt;/questiontext&gt;&lt;showresults&gt;True&lt;/showresults&gt;&lt;responsegrid&gt;0&lt;/responsegrid&gt;&lt;countdowntime&gt;30&lt;/countdowntime&gt;&lt;correctvalue&gt;1&lt;/correctvalue&gt;&lt;incorrectvalue&gt;0&lt;/incorrectvalue&gt;&lt;responselimit&gt;1&lt;/responselimit&gt;&lt;bulletstyle&gt;2&lt;/bulletstyle&gt;&lt;truefalse&gt;True&lt;/truefalse&gt;&lt;answers&gt;&lt;answer&gt;&lt;guid&gt;8B7B139C5C7E4A8AABB05042226F8B6F&lt;/guid&gt;&lt;answertext&gt;True&lt;/answertext&gt;&lt;valuetype&gt;1&lt;/valuetype&gt;&lt;/answer&gt;&lt;answer&gt;&lt;guid&gt;FD959A877A8145A18DC6F1AFBEC1CA67&lt;/guid&gt;&lt;answertext&gt;False&lt;/answertext&gt;&lt;valuetype&gt;-1&lt;/valuetype&gt;&lt;/answer&gt;&lt;/answers&gt;&lt;/multichoice&gt;&lt;/questions&gt;&lt;/questionlist&gt;"/>
  <p:tag name="LIVECHARTING" val="False"/>
  <p:tag name="CHARTTYPE" val="0"/>
  <p:tag name="CHARTDEFINEDCOLORS" val="3,6,10,45,32,50,13,4,9,55,1"/>
</p:tagLst>
</file>

<file path=ppt/tags/tag7.xml><?xml version="1.0" encoding="utf-8"?>
<p:tagLst xmlns:a="http://schemas.openxmlformats.org/drawingml/2006/main" xmlns:r="http://schemas.openxmlformats.org/officeDocument/2006/relationships" xmlns:p="http://schemas.openxmlformats.org/presentationml/2006/main">
  <p:tag name="ZEROBASED" val="False"/>
</p:tagLst>
</file>

<file path=ppt/tags/tag8.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COLORTYPE" val="SCHEME"/>
  <p:tag name="NUMBERFORMAT" val="0"/>
  <p:tag name="LABELFORMAT" val="1"/>
</p:tagLst>
</file>

<file path=ppt/tags/tag9.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293</TotalTime>
  <Words>783</Words>
  <Application>Microsoft Macintosh PowerPoint</Application>
  <PresentationFormat>On-screen Show (4:3)</PresentationFormat>
  <Paragraphs>67</Paragraphs>
  <Slides>13</Slides>
  <Notes>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Consumer surplus increases when the price increases.</vt:lpstr>
      <vt:lpstr>The market equilibrium maximizes the sum of the producer and consumer surplus.</vt:lpstr>
      <vt:lpstr>Producer surplus is the difference between willingness to pay and price paid for a good.</vt:lpstr>
      <vt:lpstr>Imagine I ordered a pizza which I will distribute to the class via an auction.  What is the most you would bid for a slice?</vt:lpstr>
      <vt:lpstr>Suppose your sister inherits an antique doll from your Great Aunt Sadie. The doll has a sentimental value of $500 to you. If your sister sells you the doll for $200, your consumer surplus is</vt:lpstr>
      <vt:lpstr>The market for gluten-free bread is represented in the graph. When the market is in equilibrium, consumer surplus is</vt:lpstr>
      <vt:lpstr>Refer to the graph. If the price falls from P2 to P1, area B represents the</vt:lpstr>
      <vt:lpstr>Suppose you inherit an antique doll from your Great Aunt Sadie. The doll has a sentimental value of $100 to you. Jane is a collector who is willing to pay $800 for your doll. If you sell the doll to Jane for $600, your producer surplus is ___ and Jane's consumer surplus is _____, respectively:</vt:lpstr>
      <vt:lpstr>The equilibrium price in the market for gluten-free muffins is $5, and at this price, 300 gluten-free muffins are bought and sold. At a quantity of 200 gluten-free muffins, the market is not efficient because:</vt:lpstr>
      <vt:lpstr>Refer to the graph. Which of the following is correct?</vt:lpstr>
      <vt:lpstr>Think of some “real-world” example where you have purchased something for less than you were willing to pay.  How does this relate to consumer surplus?  Have you ever sold anything for more than you were willing to accept?  How does this relate to producer surplus?</vt:lpstr>
      <vt:lpstr>“A market that allows payment for human kidneys should be established on a trial basis to help extend the lives of patients with kidney disease.”</vt:lpstr>
    </vt:vector>
  </TitlesOfParts>
  <Company>Viola Productions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Ylonda Viola</dc:creator>
  <cp:lastModifiedBy>Ylonda Viola</cp:lastModifiedBy>
  <cp:revision>13</cp:revision>
  <dcterms:created xsi:type="dcterms:W3CDTF">2016-08-23T17:31:47Z</dcterms:created>
  <dcterms:modified xsi:type="dcterms:W3CDTF">2017-01-26T05:02:00Z</dcterms:modified>
</cp:coreProperties>
</file>